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7" r:id="rId24"/>
    <p:sldId id="279" r:id="rId25"/>
    <p:sldId id="280" r:id="rId26"/>
    <p:sldId id="281" r:id="rId27"/>
    <p:sldId id="282" r:id="rId28"/>
    <p:sldId id="283" r:id="rId29"/>
    <p:sldId id="284" r:id="rId30"/>
    <p:sldId id="287" r:id="rId31"/>
    <p:sldId id="285" r:id="rId32"/>
    <p:sldId id="286" r:id="rId33"/>
    <p:sldId id="288" r:id="rId34"/>
    <p:sldId id="295" r:id="rId35"/>
    <p:sldId id="289" r:id="rId36"/>
    <p:sldId id="290" r:id="rId37"/>
    <p:sldId id="291" r:id="rId38"/>
    <p:sldId id="292" r:id="rId39"/>
    <p:sldId id="293" r:id="rId40"/>
    <p:sldId id="294"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4" d="100"/>
          <a:sy n="84" d="100"/>
        </p:scale>
        <p:origin x="581"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4073956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374936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173858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9E0E3A-6CFF-448A-87C9-C6B7666A1A52}"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26650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19E0E3A-6CFF-448A-87C9-C6B7666A1A52}" type="datetimeFigureOut">
              <a:rPr lang="en-US" smtClean="0"/>
              <a:t>5/30/2024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208276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19E0E3A-6CFF-448A-87C9-C6B7666A1A52}" type="datetimeFigureOut">
              <a:rPr lang="en-US" smtClean="0"/>
              <a:t>5/30/2024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406874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19E0E3A-6CFF-448A-87C9-C6B7666A1A52}" type="datetimeFigureOut">
              <a:rPr lang="en-US" smtClean="0"/>
              <a:t>5/30/2024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324665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19E0E3A-6CFF-448A-87C9-C6B7666A1A52}" type="datetimeFigureOut">
              <a:rPr lang="en-US" smtClean="0"/>
              <a:t>5/30/2024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610277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9E0E3A-6CFF-448A-87C9-C6B7666A1A52}" type="datetimeFigureOut">
              <a:rPr lang="en-US" smtClean="0"/>
              <a:t>5/30/2024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577314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19E0E3A-6CFF-448A-87C9-C6B7666A1A52}" type="datetimeFigureOut">
              <a:rPr lang="en-US" smtClean="0"/>
              <a:t>5/30/2024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2231351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19E0E3A-6CFF-448A-87C9-C6B7666A1A52}" type="datetimeFigureOut">
              <a:rPr lang="en-US" smtClean="0"/>
              <a:t>5/30/2024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744C96-CE2B-4BC2-8549-0134EB8EA7A8}" type="slidenum">
              <a:rPr lang="en-US" smtClean="0"/>
              <a:t>‹#›</a:t>
            </a:fld>
            <a:endParaRPr lang="en-US"/>
          </a:p>
        </p:txBody>
      </p:sp>
    </p:spTree>
    <p:extLst>
      <p:ext uri="{BB962C8B-B14F-4D97-AF65-F5344CB8AC3E}">
        <p14:creationId xmlns:p14="http://schemas.microsoft.com/office/powerpoint/2010/main" val="1214302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9E0E3A-6CFF-448A-87C9-C6B7666A1A52}" type="datetimeFigureOut">
              <a:rPr lang="en-US" smtClean="0"/>
              <a:t>5/30/2024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744C96-CE2B-4BC2-8549-0134EB8EA7A8}" type="slidenum">
              <a:rPr lang="en-US" smtClean="0"/>
              <a:t>‹#›</a:t>
            </a:fld>
            <a:endParaRPr lang="en-US"/>
          </a:p>
        </p:txBody>
      </p:sp>
    </p:spTree>
    <p:extLst>
      <p:ext uri="{BB962C8B-B14F-4D97-AF65-F5344CB8AC3E}">
        <p14:creationId xmlns:p14="http://schemas.microsoft.com/office/powerpoint/2010/main" val="10856034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183067"/>
            <a:ext cx="9144000" cy="2387600"/>
          </a:xfrm>
        </p:spPr>
        <p:txBody>
          <a:bodyPr>
            <a:normAutofit fontScale="90000"/>
          </a:bodyPr>
          <a:lstStyle/>
          <a:p>
            <a:r>
              <a:rPr lang="en-US" b="1" dirty="0"/>
              <a:t>Functional characteristics and physical activity of special groups</a:t>
            </a:r>
            <a:endParaRPr lang="en-US" b="1" dirty="0"/>
          </a:p>
        </p:txBody>
      </p:sp>
      <p:sp>
        <p:nvSpPr>
          <p:cNvPr id="3" name="Subtitle 2"/>
          <p:cNvSpPr>
            <a:spLocks noGrp="1"/>
          </p:cNvSpPr>
          <p:nvPr>
            <p:ph type="subTitle" idx="1"/>
          </p:nvPr>
        </p:nvSpPr>
        <p:spPr>
          <a:xfrm>
            <a:off x="1524000" y="4662742"/>
            <a:ext cx="9144000" cy="540194"/>
          </a:xfrm>
        </p:spPr>
        <p:txBody>
          <a:bodyPr>
            <a:normAutofit/>
          </a:bodyPr>
          <a:lstStyle/>
          <a:p>
            <a:r>
              <a:rPr lang="en-US" sz="3200" dirty="0"/>
              <a:t>Prof. Dr. Ivan </a:t>
            </a:r>
            <a:r>
              <a:rPr lang="en-US" sz="3200" dirty="0" err="1"/>
              <a:t>Srejović</a:t>
            </a:r>
            <a:endParaRPr lang="en-US" sz="3200" dirty="0"/>
          </a:p>
        </p:txBody>
      </p:sp>
      <p:sp>
        <p:nvSpPr>
          <p:cNvPr id="4" name="Subtitle 2"/>
          <p:cNvSpPr txBox="1">
            <a:spLocks/>
          </p:cNvSpPr>
          <p:nvPr/>
        </p:nvSpPr>
        <p:spPr>
          <a:xfrm>
            <a:off x="1524000" y="5528374"/>
            <a:ext cx="9144000" cy="5401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200" dirty="0"/>
              <a:t>15th week of classes</a:t>
            </a:r>
            <a:endParaRPr lang="en-US" sz="3200" dirty="0"/>
          </a:p>
        </p:txBody>
      </p:sp>
      <p:sp>
        <p:nvSpPr>
          <p:cNvPr id="5" name="Subtitle 2"/>
          <p:cNvSpPr txBox="1">
            <a:spLocks/>
          </p:cNvSpPr>
          <p:nvPr/>
        </p:nvSpPr>
        <p:spPr>
          <a:xfrm>
            <a:off x="1524000" y="983806"/>
            <a:ext cx="9144000" cy="5401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200" dirty="0"/>
              <a:t>Sports medicine</a:t>
            </a:r>
            <a:endParaRPr lang="en-US" sz="3200" dirty="0"/>
          </a:p>
        </p:txBody>
      </p:sp>
    </p:spTree>
    <p:extLst>
      <p:ext uri="{BB962C8B-B14F-4D97-AF65-F5344CB8AC3E}">
        <p14:creationId xmlns:p14="http://schemas.microsoft.com/office/powerpoint/2010/main" val="17435360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Due to the smaller size of the heart and the smaller volume of blood in the body, children have a smaller stroke volume of the heart compared to adults (at rest and during exercise) - precisely the stroke volume of the heart represents the main limitation in terms of improving aerobic capacity</a:t>
            </a:r>
            <a:r>
              <a:rPr lang="en-US" sz="2000" dirty="0" smtClean="0"/>
              <a:t>;</a:t>
            </a:r>
            <a:endParaRPr lang="sr-Cyrl-RS" sz="2000" dirty="0" smtClean="0"/>
          </a:p>
          <a:p>
            <a:r>
              <a:rPr lang="en-US" sz="2000" dirty="0" smtClean="0"/>
              <a:t>Therefore</a:t>
            </a:r>
            <a:r>
              <a:rPr lang="en-US" sz="2000" dirty="0"/>
              <a:t>, it is considered that the improvement of aerobic capacity during growth and development favors an increase in heart size, and then an increase in body mass (especially due to an increase in muscle mass</a:t>
            </a:r>
            <a:r>
              <a:rPr lang="en-US" sz="2000" dirty="0" smtClean="0"/>
              <a:t>);</a:t>
            </a:r>
            <a:endParaRPr lang="sr-Cyrl-RS" sz="2000" dirty="0" smtClean="0"/>
          </a:p>
          <a:p>
            <a:r>
              <a:rPr lang="en-US" sz="2000" dirty="0" smtClean="0"/>
              <a:t>The </a:t>
            </a:r>
            <a:r>
              <a:rPr lang="en-US" sz="2000" dirty="0"/>
              <a:t>conclusion is that during growth and development there is an improvement in the functions of the cardiovascular and respiratory systems, an increase in body weight, and therefore aerobic capacity</a:t>
            </a:r>
            <a:r>
              <a:rPr lang="en-US" sz="2000" dirty="0" smtClean="0"/>
              <a:t>.</a:t>
            </a:r>
            <a:endParaRPr lang="sr-Cyrl-RS" sz="2000" dirty="0" smtClean="0"/>
          </a:p>
          <a:p>
            <a:r>
              <a:rPr lang="en-US" sz="2000" dirty="0" smtClean="0"/>
              <a:t>A </a:t>
            </a:r>
            <a:r>
              <a:rPr lang="en-US" sz="2000" dirty="0"/>
              <a:t>large number of studies speak in favor of improving aerobic capacity by exercising aerobic training</a:t>
            </a:r>
            <a:r>
              <a:rPr lang="en-US" sz="2000" dirty="0" smtClean="0"/>
              <a:t>;</a:t>
            </a:r>
            <a:endParaRPr lang="sr-Cyrl-RS" sz="2000" dirty="0" smtClean="0"/>
          </a:p>
          <a:p>
            <a:r>
              <a:rPr lang="en-US" sz="2000" dirty="0" smtClean="0"/>
              <a:t>In </a:t>
            </a:r>
            <a:r>
              <a:rPr lang="en-US" sz="2000" dirty="0"/>
              <a:t>the </a:t>
            </a:r>
            <a:r>
              <a:rPr lang="en-US" sz="2000" dirty="0" err="1"/>
              <a:t>prepubertal</a:t>
            </a:r>
            <a:r>
              <a:rPr lang="en-US" sz="2000" dirty="0"/>
              <a:t> period, the influence of training on the level of aerobic capacity is significantly lower than in the period of adolescence</a:t>
            </a:r>
            <a:r>
              <a:rPr lang="en-US" sz="2000" dirty="0" smtClean="0"/>
              <a:t>;</a:t>
            </a:r>
            <a:endParaRPr lang="sr-Cyrl-RS" sz="2000" dirty="0" smtClean="0"/>
          </a:p>
          <a:p>
            <a:r>
              <a:rPr lang="en-US" sz="2000" dirty="0" smtClean="0"/>
              <a:t>The </a:t>
            </a:r>
            <a:r>
              <a:rPr lang="en-US" sz="2000" dirty="0"/>
              <a:t>full effect of training in terms of increasing maximum oxygen consumption is achieved between 18 and 25 years of age</a:t>
            </a:r>
            <a:r>
              <a:rPr lang="ru-RU" sz="2000" dirty="0" smtClean="0"/>
              <a:t>.</a:t>
            </a:r>
            <a:endParaRPr lang="en-US" sz="2000" dirty="0" smtClean="0"/>
          </a:p>
        </p:txBody>
      </p:sp>
    </p:spTree>
    <p:extLst>
      <p:ext uri="{BB962C8B-B14F-4D97-AF65-F5344CB8AC3E}">
        <p14:creationId xmlns:p14="http://schemas.microsoft.com/office/powerpoint/2010/main" val="3796997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The anaerobic capacity of children, that is, the ability to perform intense physical activity lasting several minutes, is limited by reduced glycolytic capacity</a:t>
            </a:r>
            <a:r>
              <a:rPr lang="en-US" sz="2000" dirty="0" smtClean="0"/>
              <a:t>;</a:t>
            </a:r>
            <a:endParaRPr lang="sr-Cyrl-RS" sz="2000" dirty="0" smtClean="0"/>
          </a:p>
          <a:p>
            <a:r>
              <a:rPr lang="en-US" sz="2000" dirty="0" smtClean="0"/>
              <a:t>Glycogen </a:t>
            </a:r>
            <a:r>
              <a:rPr lang="en-US" sz="2000" dirty="0"/>
              <a:t>depots in children's muscles are significantly smaller than in adults</a:t>
            </a:r>
            <a:r>
              <a:rPr lang="en-US" sz="2000" dirty="0" smtClean="0"/>
              <a:t>;</a:t>
            </a:r>
            <a:endParaRPr lang="sr-Cyrl-RS" sz="2000" dirty="0" smtClean="0"/>
          </a:p>
          <a:p>
            <a:r>
              <a:rPr lang="en-US" sz="2000" dirty="0" smtClean="0"/>
              <a:t>During </a:t>
            </a:r>
            <a:r>
              <a:rPr lang="en-US" sz="2000" dirty="0"/>
              <a:t>submaximal and maximal exercise, the level of lactate concentration in blood and in muscles is significantly lower compared to lactate concentrations in adults</a:t>
            </a:r>
            <a:r>
              <a:rPr lang="en-US" sz="2000" dirty="0" smtClean="0"/>
              <a:t>;</a:t>
            </a:r>
            <a:endParaRPr lang="sr-Cyrl-RS" sz="2000" dirty="0" smtClean="0"/>
          </a:p>
          <a:p>
            <a:r>
              <a:rPr lang="en-US" sz="2000" dirty="0" smtClean="0"/>
              <a:t>Depots </a:t>
            </a:r>
            <a:r>
              <a:rPr lang="en-US" sz="2000" dirty="0"/>
              <a:t>of adenosine-triphosphate and phosphocreatine are similar to depots in adults, so in activities shorter than 15 seconds, the anaerobic capacity of children is not limited</a:t>
            </a:r>
            <a:r>
              <a:rPr lang="en-US" sz="2000" dirty="0" smtClean="0"/>
              <a:t>;</a:t>
            </a:r>
            <a:endParaRPr lang="sr-Cyrl-RS" sz="2000" dirty="0" smtClean="0"/>
          </a:p>
          <a:p>
            <a:r>
              <a:rPr lang="en-US" sz="2000" dirty="0" smtClean="0"/>
              <a:t>During </a:t>
            </a:r>
            <a:r>
              <a:rPr lang="en-US" sz="2000" dirty="0"/>
              <a:t>maturation, children can carry out anaerobic type of training - this type of training increases ATP, </a:t>
            </a:r>
            <a:r>
              <a:rPr lang="en-US" sz="2000" dirty="0" err="1"/>
              <a:t>PCr</a:t>
            </a:r>
            <a:r>
              <a:rPr lang="en-US" sz="2000" dirty="0"/>
              <a:t>, glycogen depots and the maximum concentration of lactate in the blood, as well as the activity of enzymes that promote anaerobic </a:t>
            </a:r>
            <a:r>
              <a:rPr lang="en-US" sz="2000" dirty="0" smtClean="0"/>
              <a:t>glycolysis</a:t>
            </a:r>
            <a:r>
              <a:rPr lang="sr-Cyrl-RS" sz="2000" dirty="0" smtClean="0"/>
              <a:t>;</a:t>
            </a:r>
            <a:endParaRPr lang="sr-Cyrl-RS" sz="2000" dirty="0" smtClean="0"/>
          </a:p>
          <a:p>
            <a:endParaRPr lang="en-US" sz="2000" dirty="0" smtClean="0"/>
          </a:p>
        </p:txBody>
      </p:sp>
      <p:pic>
        <p:nvPicPr>
          <p:cNvPr id="1026" name="Picture 2" descr="Anaerobic Exercise - Physiop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0485" y="4218132"/>
            <a:ext cx="3546091" cy="2639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71388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b="1" dirty="0"/>
              <a:t>The most important attribute </a:t>
            </a:r>
            <a:r>
              <a:rPr lang="en-US" sz="2000" dirty="0"/>
              <a:t>of an athlete in the selection process is </a:t>
            </a:r>
            <a:r>
              <a:rPr lang="en-US" sz="2000" b="1" dirty="0"/>
              <a:t>talent</a:t>
            </a:r>
            <a:r>
              <a:rPr lang="en-US" sz="2000" dirty="0"/>
              <a:t>, which is largely based on the innate characteristics of the individual, both physical and mental</a:t>
            </a:r>
            <a:r>
              <a:rPr lang="en-US" sz="2000" dirty="0" smtClean="0"/>
              <a:t>;</a:t>
            </a:r>
            <a:endParaRPr lang="sr-Cyrl-RS" sz="2000" dirty="0" smtClean="0"/>
          </a:p>
          <a:p>
            <a:r>
              <a:rPr lang="en-US" sz="2000" b="1" dirty="0" smtClean="0"/>
              <a:t>Talent</a:t>
            </a:r>
            <a:r>
              <a:rPr lang="en-US" sz="2000" dirty="0" smtClean="0"/>
              <a:t> </a:t>
            </a:r>
            <a:r>
              <a:rPr lang="en-US" sz="2000" dirty="0"/>
              <a:t>practically represents a set of endogenous abilities of an athlete</a:t>
            </a:r>
            <a:r>
              <a:rPr lang="en-US" sz="2000" dirty="0" smtClean="0"/>
              <a:t>.</a:t>
            </a:r>
            <a:endParaRPr lang="sr-Cyrl-RS" sz="2000" dirty="0" smtClean="0"/>
          </a:p>
          <a:p>
            <a:r>
              <a:rPr lang="en-US" sz="2000" b="1" dirty="0" smtClean="0"/>
              <a:t>Talent</a:t>
            </a:r>
            <a:r>
              <a:rPr lang="en-US" sz="2000" dirty="0" smtClean="0"/>
              <a:t> </a:t>
            </a:r>
            <a:r>
              <a:rPr lang="en-US" sz="2000" dirty="0"/>
              <a:t>in itself </a:t>
            </a:r>
            <a:r>
              <a:rPr lang="en-US" sz="2000" b="1" dirty="0"/>
              <a:t>is not enough </a:t>
            </a:r>
            <a:r>
              <a:rPr lang="en-US" sz="2000" dirty="0"/>
              <a:t>to achieve top results, considering the great influence of external, i.e. exogenous factors on an athlete's performance: the conditions in which training takes place, the method of training, the motivation of the athlete himself, coaches and other sports experts, the absence or occurrence of injuries , social environment, material status, education and the like</a:t>
            </a:r>
            <a:r>
              <a:rPr lang="en-US" sz="2000" dirty="0" smtClean="0"/>
              <a:t>;</a:t>
            </a:r>
            <a:endParaRPr lang="sr-Cyrl-RS" sz="2000" dirty="0" smtClean="0"/>
          </a:p>
          <a:p>
            <a:r>
              <a:rPr lang="en-US" sz="2000" dirty="0" smtClean="0"/>
              <a:t>It </a:t>
            </a:r>
            <a:r>
              <a:rPr lang="en-US" sz="2000" dirty="0"/>
              <a:t>is necessary to perform periodic tests of psychophysical abilities (for example, explosive strength, coordination, repetitive and static strength, endurance, flexibility/agility...) and anthropometric characteristics of young athletes for proper selection</a:t>
            </a:r>
            <a:r>
              <a:rPr lang="en-US" sz="2000" dirty="0" smtClean="0"/>
              <a:t>;</a:t>
            </a:r>
            <a:endParaRPr lang="sr-Cyrl-RS" sz="2000" dirty="0" smtClean="0"/>
          </a:p>
          <a:p>
            <a:r>
              <a:rPr lang="en-US" sz="2000" b="1" dirty="0" smtClean="0"/>
              <a:t>The </a:t>
            </a:r>
            <a:r>
              <a:rPr lang="en-US" sz="2000" b="1" dirty="0"/>
              <a:t>selection system </a:t>
            </a:r>
            <a:r>
              <a:rPr lang="en-US" sz="2000" dirty="0"/>
              <a:t>consists of: </a:t>
            </a:r>
            <a:r>
              <a:rPr lang="en-US" sz="2000" b="1" dirty="0"/>
              <a:t>directing</a:t>
            </a:r>
            <a:r>
              <a:rPr lang="en-US" sz="2000" dirty="0"/>
              <a:t> child athletes to the sports branches that suit them best; </a:t>
            </a:r>
            <a:r>
              <a:rPr lang="en-US" sz="2000" b="1" dirty="0"/>
              <a:t>selection</a:t>
            </a:r>
            <a:r>
              <a:rPr lang="en-US" sz="2000" dirty="0"/>
              <a:t> of those with a high probability of achieving top results; </a:t>
            </a:r>
            <a:r>
              <a:rPr lang="en-US" sz="2000" b="1" dirty="0"/>
              <a:t>control and monitoring </a:t>
            </a:r>
            <a:r>
              <a:rPr lang="en-US" sz="2000" dirty="0"/>
              <a:t>of the characteristics and abilities of athletes, and finally </a:t>
            </a:r>
            <a:r>
              <a:rPr lang="en-US" sz="2000" b="1" dirty="0"/>
              <a:t>corrections</a:t>
            </a:r>
            <a:r>
              <a:rPr lang="en-US" sz="2000" dirty="0"/>
              <a:t> made through specific training during the development path of the athlete</a:t>
            </a:r>
            <a:r>
              <a:rPr lang="ru-RU" sz="2000" dirty="0" smtClean="0"/>
              <a:t>.</a:t>
            </a:r>
          </a:p>
          <a:p>
            <a:endParaRPr lang="en-US" sz="2000" dirty="0" smtClean="0"/>
          </a:p>
        </p:txBody>
      </p:sp>
    </p:spTree>
    <p:extLst>
      <p:ext uri="{BB962C8B-B14F-4D97-AF65-F5344CB8AC3E}">
        <p14:creationId xmlns:p14="http://schemas.microsoft.com/office/powerpoint/2010/main" val="42290496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b="1" i="1" dirty="0"/>
              <a:t>Accelerators</a:t>
            </a:r>
            <a:r>
              <a:rPr lang="en-US" sz="2000" dirty="0"/>
              <a:t> represent young people who biologically mature much faster than their peers - the biological years of these athletes exceed their chronological age</a:t>
            </a:r>
            <a:r>
              <a:rPr lang="en-US" sz="2000" dirty="0" smtClean="0"/>
              <a:t>;</a:t>
            </a:r>
            <a:endParaRPr lang="sr-Cyrl-RS" sz="2000" dirty="0" smtClean="0"/>
          </a:p>
          <a:p>
            <a:r>
              <a:rPr lang="en-US" sz="2000" dirty="0" smtClean="0"/>
              <a:t>Precisely </a:t>
            </a:r>
            <a:r>
              <a:rPr lang="en-US" sz="2000" dirty="0"/>
              <a:t>because of these differences in the speed of growth and development of children of the same chronological age, it very often happens that we mistakenly declare accelerators to be great talents and unjustifiably force them into younger categories - early specialization</a:t>
            </a:r>
            <a:r>
              <a:rPr lang="en-US" sz="2000" dirty="0" smtClean="0"/>
              <a:t>;</a:t>
            </a:r>
            <a:endParaRPr lang="sr-Cyrl-RS" sz="2000" dirty="0" smtClean="0"/>
          </a:p>
          <a:p>
            <a:r>
              <a:rPr lang="en-US" sz="2000" b="1" i="1" dirty="0" smtClean="0"/>
              <a:t>Retardants</a:t>
            </a:r>
            <a:r>
              <a:rPr lang="en-US" sz="2000" dirty="0" smtClean="0"/>
              <a:t> </a:t>
            </a:r>
            <a:r>
              <a:rPr lang="en-US" sz="2000" dirty="0"/>
              <a:t>represent young people with slower biological development - their biological years are less compared to their chronological age</a:t>
            </a:r>
            <a:r>
              <a:rPr lang="en-US" sz="2000" dirty="0" smtClean="0"/>
              <a:t>;</a:t>
            </a:r>
            <a:endParaRPr lang="sr-Cyrl-RS" sz="2000" dirty="0" smtClean="0"/>
          </a:p>
          <a:p>
            <a:r>
              <a:rPr lang="en-US" sz="2000" dirty="0" smtClean="0"/>
              <a:t>One </a:t>
            </a:r>
            <a:r>
              <a:rPr lang="en-US" sz="2000" dirty="0"/>
              <a:t>of the biggest problems of early selection in sports is the premature start of narrowly specific training</a:t>
            </a:r>
            <a:r>
              <a:rPr lang="en-US" sz="2000" dirty="0" smtClean="0"/>
              <a:t>;</a:t>
            </a:r>
            <a:endParaRPr lang="sr-Cyrl-RS" sz="2000" dirty="0" smtClean="0"/>
          </a:p>
          <a:p>
            <a:r>
              <a:rPr lang="en-US" sz="2000" dirty="0" smtClean="0"/>
              <a:t>In </a:t>
            </a:r>
            <a:r>
              <a:rPr lang="en-US" sz="2000" dirty="0"/>
              <a:t>order to achieve better results, young athletes very often undergo training methods and intensity that correspond to senior and high competitive levels</a:t>
            </a:r>
            <a:r>
              <a:rPr lang="en-US" sz="2000" dirty="0" smtClean="0"/>
              <a:t>;</a:t>
            </a:r>
            <a:endParaRPr lang="sr-Cyrl-RS" sz="2000" dirty="0" smtClean="0"/>
          </a:p>
          <a:p>
            <a:r>
              <a:rPr lang="en-US" sz="2000" dirty="0" smtClean="0"/>
              <a:t>The </a:t>
            </a:r>
            <a:r>
              <a:rPr lang="en-US" sz="2000" dirty="0"/>
              <a:t>competitive result in younger categories must never be more important than the proper training development of a young athlete</a:t>
            </a:r>
            <a:r>
              <a:rPr lang="en-US" sz="2000" dirty="0" smtClean="0"/>
              <a:t>;</a:t>
            </a:r>
            <a:endParaRPr lang="sr-Cyrl-RS" sz="2000" dirty="0" smtClean="0"/>
          </a:p>
          <a:p>
            <a:r>
              <a:rPr lang="en-US" sz="2000" dirty="0" smtClean="0"/>
              <a:t>Early </a:t>
            </a:r>
            <a:r>
              <a:rPr lang="en-US" sz="2000" dirty="0"/>
              <a:t>specialization carries the risk of serious injuries to the musculoskeletal system, because young athletes are often exposed to the type, volume and intensity of training that are not appropriate for their age.</a:t>
            </a:r>
            <a:endParaRPr lang="ru-RU" sz="2000" dirty="0" smtClean="0"/>
          </a:p>
          <a:p>
            <a:endParaRPr lang="en-US" sz="2000" dirty="0" smtClean="0"/>
          </a:p>
        </p:txBody>
      </p:sp>
    </p:spTree>
    <p:extLst>
      <p:ext uri="{BB962C8B-B14F-4D97-AF65-F5344CB8AC3E}">
        <p14:creationId xmlns:p14="http://schemas.microsoft.com/office/powerpoint/2010/main" val="744906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a:t>
            </a:r>
            <a:r>
              <a:rPr lang="en-US" sz="3200" b="1" dirty="0" smtClean="0"/>
              <a:t>women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The aerobic capacity of women is 20–30% lower than that of men - conditioned by a higher percentage of fat in the composition of the body (25–27%) compared to men (15–17</a:t>
            </a:r>
            <a:r>
              <a:rPr lang="en-US" sz="2000" dirty="0" smtClean="0"/>
              <a:t>%);</a:t>
            </a:r>
          </a:p>
          <a:p>
            <a:r>
              <a:rPr lang="en-US" sz="2000" dirty="0" smtClean="0"/>
              <a:t>When </a:t>
            </a:r>
            <a:r>
              <a:rPr lang="en-US" sz="2000" dirty="0"/>
              <a:t>VO2max is calculated per kilogram of lean body mass instead of per kilogram of body mass, there are no differences in VO2max of men and women of a similar level of training</a:t>
            </a:r>
            <a:r>
              <a:rPr lang="en-US" sz="2000" dirty="0" smtClean="0"/>
              <a:t>;</a:t>
            </a:r>
          </a:p>
          <a:p>
            <a:r>
              <a:rPr lang="en-US" sz="2000" dirty="0" smtClean="0"/>
              <a:t>Reduced </a:t>
            </a:r>
            <a:r>
              <a:rPr lang="en-US" sz="2000" dirty="0"/>
              <a:t>values ​​of hemoglobin concentration as well as iron concentration, due to blood loss during menstruation, contribute to a further decrease in the capacity of the blood to transfer oxygen, which further lowers the competitive ability of women in endurance sports</a:t>
            </a:r>
            <a:r>
              <a:rPr lang="en-US" sz="2000" dirty="0" smtClean="0"/>
              <a:t>;</a:t>
            </a:r>
          </a:p>
          <a:p>
            <a:r>
              <a:rPr lang="en-US" sz="2000" dirty="0" smtClean="0"/>
              <a:t>By </a:t>
            </a:r>
            <a:r>
              <a:rPr lang="en-US" sz="2000" dirty="0"/>
              <a:t>full maturity, women have only 50% of the muscle mass of the upper and 65–75% of the muscle mass of the lower extremities compared to men</a:t>
            </a:r>
            <a:r>
              <a:rPr lang="en-US" sz="2000" dirty="0" smtClean="0"/>
              <a:t>;</a:t>
            </a:r>
          </a:p>
          <a:p>
            <a:r>
              <a:rPr lang="en-US" sz="2000" dirty="0" smtClean="0"/>
              <a:t>Women </a:t>
            </a:r>
            <a:r>
              <a:rPr lang="en-US" sz="2000" dirty="0"/>
              <a:t>have weaker ligaments and less bone density - greater tendency to osteopenia and osteoporosis</a:t>
            </a:r>
            <a:r>
              <a:rPr lang="en-US" sz="2000" dirty="0" smtClean="0"/>
              <a:t>;</a:t>
            </a:r>
          </a:p>
          <a:p>
            <a:r>
              <a:rPr lang="en-US" sz="2000" dirty="0" smtClean="0"/>
              <a:t>Injuries </a:t>
            </a:r>
            <a:r>
              <a:rPr lang="en-US" sz="2000" dirty="0"/>
              <a:t>of the anterior cruciate ligament are 2-10 times more frequent, injuries of the patellofemoral joint and shoulder are also more common, as well as spinal deformities, primarily scoliosis</a:t>
            </a:r>
            <a:r>
              <a:rPr lang="en-US" sz="2000" dirty="0" smtClean="0"/>
              <a:t>;</a:t>
            </a:r>
          </a:p>
          <a:p>
            <a:r>
              <a:rPr lang="en-US" sz="2000" dirty="0" smtClean="0"/>
              <a:t>Compared </a:t>
            </a:r>
            <a:r>
              <a:rPr lang="en-US" sz="2000" dirty="0"/>
              <a:t>to men, women have a larger skin surface area in relation to their body mass, sweat less and have a higher threshold for the start of sweating - due to a higher amount of body fat, their body temperature increases more in warm conditions.</a:t>
            </a:r>
            <a:endParaRPr lang="en-US" sz="2000" dirty="0" smtClean="0"/>
          </a:p>
        </p:txBody>
      </p:sp>
    </p:spTree>
    <p:extLst>
      <p:ext uri="{BB962C8B-B14F-4D97-AF65-F5344CB8AC3E}">
        <p14:creationId xmlns:p14="http://schemas.microsoft.com/office/powerpoint/2010/main" val="4373184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women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endParaRPr lang="en-US" sz="2000" dirty="0" smtClean="0"/>
          </a:p>
          <a:p>
            <a:r>
              <a:rPr lang="en-US" sz="2000" dirty="0" smtClean="0"/>
              <a:t>During </a:t>
            </a:r>
            <a:r>
              <a:rPr lang="en-US" sz="2000" dirty="0"/>
              <a:t>different phases of the menstrual cycle, no changes were found in aerobic capacity, anaerobic abilities, competitive ability and frequency of injuries - there are no reasons for restrictions related to training and competitions in any phase of the menstrual cycle</a:t>
            </a:r>
            <a:r>
              <a:rPr lang="en-US" sz="2000" dirty="0" smtClean="0"/>
              <a:t>;</a:t>
            </a:r>
          </a:p>
          <a:p>
            <a:endParaRPr lang="en-US" sz="2000" dirty="0" smtClean="0"/>
          </a:p>
          <a:p>
            <a:r>
              <a:rPr lang="en-US" sz="2000" dirty="0" smtClean="0"/>
              <a:t>For </a:t>
            </a:r>
            <a:r>
              <a:rPr lang="en-US" sz="2000" dirty="0"/>
              <a:t>some women, a significant problem is the occurrence of premenstrual syndrome - symptoms can be severe enough to affect lifestyle, mood, competitive ability and tendency to injure</a:t>
            </a:r>
            <a:r>
              <a:rPr lang="en-US" sz="2000" dirty="0" smtClean="0"/>
              <a:t>;</a:t>
            </a:r>
          </a:p>
          <a:p>
            <a:endParaRPr lang="en-US" sz="2000" dirty="0" smtClean="0"/>
          </a:p>
          <a:p>
            <a:r>
              <a:rPr lang="en-US" sz="2000" dirty="0" smtClean="0"/>
              <a:t>The </a:t>
            </a:r>
            <a:r>
              <a:rPr lang="en-US" sz="2000" dirty="0"/>
              <a:t>most common are physical and emotional symptoms - of the physical symptoms, the most common are: headache, fatigue, joint and muscle pain, decreased or increased appetite, and of the emotional symptoms: depression, anxiety, depression, reduced concentration and reduced efficiency</a:t>
            </a:r>
            <a:r>
              <a:rPr lang="ru-RU" sz="2000" dirty="0" smtClean="0"/>
              <a:t>.</a:t>
            </a:r>
            <a:endParaRPr lang="ru-RU" sz="2000" dirty="0" smtClean="0"/>
          </a:p>
          <a:p>
            <a:endParaRPr lang="en-US" sz="2000" dirty="0" smtClean="0"/>
          </a:p>
        </p:txBody>
      </p:sp>
    </p:spTree>
    <p:extLst>
      <p:ext uri="{BB962C8B-B14F-4D97-AF65-F5344CB8AC3E}">
        <p14:creationId xmlns:p14="http://schemas.microsoft.com/office/powerpoint/2010/main" val="303687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women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The female </a:t>
            </a:r>
            <a:r>
              <a:rPr lang="en-US" sz="2000" dirty="0" smtClean="0"/>
              <a:t>athlete </a:t>
            </a:r>
            <a:r>
              <a:rPr lang="en-US" sz="2000" dirty="0"/>
              <a:t>triad consists of three symptoms: food intake disorders (anorexia), absence of menstruation (amenorrhea) and decreased bone density (osteoporosis</a:t>
            </a:r>
            <a:r>
              <a:rPr lang="en-US" sz="2000" dirty="0" smtClean="0"/>
              <a:t>);</a:t>
            </a:r>
          </a:p>
          <a:p>
            <a:r>
              <a:rPr lang="en-US" sz="2000" dirty="0" smtClean="0"/>
              <a:t>Amenorrhea</a:t>
            </a:r>
            <a:r>
              <a:rPr lang="en-US" sz="2000" dirty="0"/>
              <a:t>, as a manifestation of reduced estrogen production, undoubtedly contributes to reduced food intake and excessive training</a:t>
            </a:r>
            <a:r>
              <a:rPr lang="en-US" sz="2000" dirty="0" smtClean="0"/>
              <a:t>;</a:t>
            </a:r>
          </a:p>
          <a:p>
            <a:r>
              <a:rPr lang="en-US" sz="2000" dirty="0" smtClean="0"/>
              <a:t>A </a:t>
            </a:r>
            <a:r>
              <a:rPr lang="en-US" sz="2000" dirty="0"/>
              <a:t>long-term decrease in estrogen can be the cause of osteoporosis - increased risk of stress fractures, which make it impossible to continue playing sports</a:t>
            </a:r>
            <a:r>
              <a:rPr lang="en-US" sz="2000" dirty="0" smtClean="0"/>
              <a:t>;</a:t>
            </a:r>
          </a:p>
          <a:p>
            <a:r>
              <a:rPr lang="en-US" sz="2000" dirty="0" smtClean="0"/>
              <a:t>The </a:t>
            </a:r>
            <a:r>
              <a:rPr lang="en-US" sz="2000" dirty="0"/>
              <a:t>female sports triad syndrome has very serious health implications and this phenomenon should be prevented by discussions, advice, contacts with parents and regular medical check-ups of young female athletes.</a:t>
            </a:r>
            <a:r>
              <a:rPr lang="ru-RU" sz="2000" dirty="0" smtClean="0"/>
              <a:t>.</a:t>
            </a:r>
            <a:endParaRPr lang="ru-RU" sz="2000" dirty="0" smtClean="0"/>
          </a:p>
          <a:p>
            <a:endParaRPr lang="en-US" sz="2000" dirty="0" smtClean="0"/>
          </a:p>
        </p:txBody>
      </p:sp>
      <p:pic>
        <p:nvPicPr>
          <p:cNvPr id="4" name="Picture 3"/>
          <p:cNvPicPr>
            <a:picLocks noChangeAspect="1"/>
          </p:cNvPicPr>
          <p:nvPr/>
        </p:nvPicPr>
        <p:blipFill>
          <a:blip r:embed="rId2"/>
          <a:stretch>
            <a:fillRect/>
          </a:stretch>
        </p:blipFill>
        <p:spPr>
          <a:xfrm>
            <a:off x="3938874" y="4162615"/>
            <a:ext cx="4314253" cy="2630135"/>
          </a:xfrm>
          <a:prstGeom prst="rect">
            <a:avLst/>
          </a:prstGeom>
        </p:spPr>
      </p:pic>
    </p:spTree>
    <p:extLst>
      <p:ext uri="{BB962C8B-B14F-4D97-AF65-F5344CB8AC3E}">
        <p14:creationId xmlns:p14="http://schemas.microsoft.com/office/powerpoint/2010/main" val="10884818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9203436" y="4311396"/>
            <a:ext cx="2482596" cy="2482596"/>
          </a:xfrm>
          <a:prstGeom prst="rect">
            <a:avLst/>
          </a:prstGeom>
        </p:spPr>
      </p:pic>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women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Regular exercise before and during pregnancy increases the functional ability of a pregnant woman, without risk to the mother or the fetus - the acute physiological response to exercise generally increases during pregnancy</a:t>
            </a:r>
            <a:r>
              <a:rPr lang="en-US" sz="2000" dirty="0" smtClean="0"/>
              <a:t>;</a:t>
            </a:r>
          </a:p>
          <a:p>
            <a:r>
              <a:rPr lang="en-US" sz="2000" dirty="0" smtClean="0"/>
              <a:t>Exercising </a:t>
            </a:r>
            <a:r>
              <a:rPr lang="en-US" sz="2000" dirty="0"/>
              <a:t>in these conditions requires adherence to certain principles</a:t>
            </a:r>
            <a:r>
              <a:rPr lang="en-US" sz="2000" dirty="0" smtClean="0"/>
              <a:t>:</a:t>
            </a:r>
          </a:p>
          <a:p>
            <a:pPr marL="914400" lvl="1" indent="-457200">
              <a:buFont typeface="+mj-lt"/>
              <a:buAutoNum type="arabicPeriod"/>
            </a:pPr>
            <a:r>
              <a:rPr lang="en-US" sz="2000" dirty="0" smtClean="0"/>
              <a:t>a </a:t>
            </a:r>
            <a:r>
              <a:rPr lang="en-US" sz="2000" dirty="0"/>
              <a:t>pregnant woman must pay special attention to proper nutrition, hydration and rest</a:t>
            </a:r>
            <a:r>
              <a:rPr lang="en-US" sz="2000" dirty="0" smtClean="0"/>
              <a:t>;</a:t>
            </a:r>
          </a:p>
          <a:p>
            <a:pPr marL="914400" lvl="1" indent="-457200">
              <a:buFont typeface="+mj-lt"/>
              <a:buAutoNum type="arabicPeriod"/>
            </a:pPr>
            <a:r>
              <a:rPr lang="en-US" sz="2000" dirty="0" smtClean="0"/>
              <a:t>should </a:t>
            </a:r>
            <a:r>
              <a:rPr lang="en-US" sz="2000" dirty="0"/>
              <a:t>not exercise at least three hours after </a:t>
            </a:r>
            <a:r>
              <a:rPr lang="en-US" sz="2000" dirty="0" smtClean="0"/>
              <a:t>meal;</a:t>
            </a:r>
          </a:p>
          <a:p>
            <a:pPr marL="914400" lvl="1" indent="-457200">
              <a:buFont typeface="+mj-lt"/>
              <a:buAutoNum type="arabicPeriod"/>
            </a:pPr>
            <a:r>
              <a:rPr lang="en-US" sz="2000" dirty="0" smtClean="0"/>
              <a:t>should </a:t>
            </a:r>
            <a:r>
              <a:rPr lang="en-US" sz="2000" dirty="0"/>
              <a:t>avoid too intense exercise and exercise in hot and humid conditions</a:t>
            </a:r>
            <a:r>
              <a:rPr lang="en-US" sz="2000" dirty="0" smtClean="0"/>
              <a:t>;</a:t>
            </a:r>
          </a:p>
          <a:p>
            <a:pPr marL="914400" lvl="1" indent="-457200">
              <a:buFont typeface="+mj-lt"/>
              <a:buAutoNum type="arabicPeriod"/>
            </a:pPr>
            <a:r>
              <a:rPr lang="en-US" sz="2000" dirty="0" smtClean="0"/>
              <a:t>should </a:t>
            </a:r>
            <a:r>
              <a:rPr lang="en-US" sz="2000" dirty="0"/>
              <a:t>avoid exercises that carry the risk of blunt abdominal injuries</a:t>
            </a:r>
            <a:r>
              <a:rPr lang="en-US" sz="2000" dirty="0" smtClean="0"/>
              <a:t>;</a:t>
            </a:r>
          </a:p>
          <a:p>
            <a:pPr marL="914400" lvl="1" indent="-457200">
              <a:buFont typeface="+mj-lt"/>
              <a:buAutoNum type="arabicPeriod"/>
            </a:pPr>
            <a:r>
              <a:rPr lang="en-US" sz="2000" dirty="0" smtClean="0"/>
              <a:t>should </a:t>
            </a:r>
            <a:r>
              <a:rPr lang="en-US" sz="2000" dirty="0"/>
              <a:t>modify exercise if it causes musculoskeletal or other discomfort</a:t>
            </a:r>
            <a:r>
              <a:rPr lang="en-US" sz="2000" dirty="0" smtClean="0"/>
              <a:t>;</a:t>
            </a:r>
          </a:p>
          <a:p>
            <a:pPr marL="914400" lvl="1" indent="-457200">
              <a:buFont typeface="+mj-lt"/>
              <a:buAutoNum type="arabicPeriod"/>
            </a:pPr>
            <a:r>
              <a:rPr lang="en-US" sz="2000" dirty="0" smtClean="0"/>
              <a:t>should </a:t>
            </a:r>
            <a:r>
              <a:rPr lang="en-US" sz="2000" dirty="0"/>
              <a:t>avoid exercising at high altitude (mountaineering) and in deep water (diving</a:t>
            </a:r>
            <a:r>
              <a:rPr lang="en-US" sz="2000" dirty="0" smtClean="0"/>
              <a:t>);</a:t>
            </a:r>
          </a:p>
          <a:p>
            <a:pPr marL="914400" lvl="1" indent="-457200">
              <a:buFont typeface="+mj-lt"/>
              <a:buAutoNum type="arabicPeriod"/>
            </a:pPr>
            <a:r>
              <a:rPr lang="en-US" sz="2000" dirty="0" smtClean="0"/>
              <a:t>in </a:t>
            </a:r>
            <a:r>
              <a:rPr lang="en-US" sz="2000" dirty="0"/>
              <a:t>the event of fatigue or difficulty in coordination, </a:t>
            </a:r>
            <a:r>
              <a:rPr lang="en-US" sz="2000" dirty="0" smtClean="0"/>
              <a:t>exercising should be stopped</a:t>
            </a:r>
            <a:r>
              <a:rPr lang="ru-RU" sz="1800" dirty="0" smtClean="0"/>
              <a:t>.</a:t>
            </a:r>
            <a:endParaRPr lang="en-US" sz="1600" dirty="0" smtClean="0"/>
          </a:p>
        </p:txBody>
      </p:sp>
    </p:spTree>
    <p:extLst>
      <p:ext uri="{BB962C8B-B14F-4D97-AF65-F5344CB8AC3E}">
        <p14:creationId xmlns:p14="http://schemas.microsoft.com/office/powerpoint/2010/main" val="28711081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women</a:t>
            </a:r>
            <a:endParaRPr lang="en-US" sz="3200" b="1" dirty="0"/>
          </a:p>
        </p:txBody>
      </p:sp>
      <p:sp>
        <p:nvSpPr>
          <p:cNvPr id="3" name="Content Placeholder 2"/>
          <p:cNvSpPr>
            <a:spLocks noGrp="1"/>
          </p:cNvSpPr>
          <p:nvPr>
            <p:ph idx="1"/>
          </p:nvPr>
        </p:nvSpPr>
        <p:spPr>
          <a:xfrm>
            <a:off x="0" y="950976"/>
            <a:ext cx="12192000" cy="5907024"/>
          </a:xfrm>
        </p:spPr>
        <p:txBody>
          <a:bodyPr>
            <a:normAutofit fontScale="92500" lnSpcReduction="20000"/>
          </a:bodyPr>
          <a:lstStyle/>
          <a:p>
            <a:pPr marL="0" indent="0">
              <a:buNone/>
            </a:pPr>
            <a:r>
              <a:rPr lang="en-US" sz="2000" b="1" dirty="0"/>
              <a:t>Guidelines for pregnant women</a:t>
            </a:r>
            <a:r>
              <a:rPr lang="en-US" sz="2000" b="1" dirty="0" smtClean="0"/>
              <a:t>:</a:t>
            </a:r>
          </a:p>
          <a:p>
            <a:r>
              <a:rPr lang="en-US" sz="2000" dirty="0" smtClean="0"/>
              <a:t>if </a:t>
            </a:r>
            <a:r>
              <a:rPr lang="en-US" sz="2000" dirty="0"/>
              <a:t>they are sedentary and/or have health problems, they should gradually increase their level of physical activity</a:t>
            </a:r>
            <a:r>
              <a:rPr lang="en-US" sz="2000" dirty="0" smtClean="0"/>
              <a:t>;</a:t>
            </a:r>
          </a:p>
          <a:p>
            <a:r>
              <a:rPr lang="en-US" sz="2000" dirty="0" smtClean="0"/>
              <a:t>if </a:t>
            </a:r>
            <a:r>
              <a:rPr lang="en-US" sz="2000" dirty="0"/>
              <a:t>they are seriously obese and/or have gestational diabetes mellitus or hypertension, before starting exercise they should adjust the intensity to their health condition, symptoms and fitness</a:t>
            </a:r>
            <a:r>
              <a:rPr lang="en-US" sz="2000" dirty="0" smtClean="0"/>
              <a:t>;</a:t>
            </a:r>
          </a:p>
          <a:p>
            <a:r>
              <a:rPr lang="en-US" sz="2000" dirty="0" smtClean="0"/>
              <a:t>they </a:t>
            </a:r>
            <a:r>
              <a:rPr lang="en-US" sz="2000" dirty="0"/>
              <a:t>should avoid contact sports and sports activities that can cause loss of balance and trauma to the mother or fetus; activities to avoid include football, basketball, hockey, horseback riding, skiing, diving, racquet sports, and so on</a:t>
            </a:r>
            <a:r>
              <a:rPr lang="en-US" sz="2000" dirty="0" smtClean="0"/>
              <a:t>;</a:t>
            </a:r>
          </a:p>
          <a:p>
            <a:r>
              <a:rPr lang="en-US" sz="2000" dirty="0" smtClean="0"/>
              <a:t>they </a:t>
            </a:r>
            <a:r>
              <a:rPr lang="en-US" sz="2000" dirty="0"/>
              <a:t>should stop exercising immediately if any of the following signs or symptoms occur: vaginal bleeding, dyspnea on exertion, dizziness, headache, chest pain, muscle weakness, leg swelling, amniotic fluid leakage, and so on</a:t>
            </a:r>
            <a:r>
              <a:rPr lang="en-US" sz="2000" dirty="0" smtClean="0"/>
              <a:t>;</a:t>
            </a:r>
          </a:p>
          <a:p>
            <a:r>
              <a:rPr lang="en-US" sz="2000" dirty="0" smtClean="0"/>
              <a:t>they </a:t>
            </a:r>
            <a:r>
              <a:rPr lang="en-US" sz="2000" dirty="0"/>
              <a:t>should avoid exercising in a supine position after 16 weeks of pregnancy, in order to prevent venous obstruction</a:t>
            </a:r>
            <a:r>
              <a:rPr lang="en-US" sz="2000" dirty="0" smtClean="0"/>
              <a:t>;</a:t>
            </a:r>
          </a:p>
          <a:p>
            <a:r>
              <a:rPr lang="en-US" sz="2000" dirty="0" smtClean="0"/>
              <a:t>they </a:t>
            </a:r>
            <a:r>
              <a:rPr lang="en-US" sz="2000" dirty="0"/>
              <a:t>should avoid the Valsalva maneuver during exercise</a:t>
            </a:r>
            <a:r>
              <a:rPr lang="en-US" sz="2000" dirty="0" smtClean="0"/>
              <a:t>;</a:t>
            </a:r>
          </a:p>
          <a:p>
            <a:r>
              <a:rPr lang="en-US" sz="2000" dirty="0" smtClean="0"/>
              <a:t>they </a:t>
            </a:r>
            <a:r>
              <a:rPr lang="en-US" sz="2000" dirty="0"/>
              <a:t>should avoid exercising in a warm and humid environment; </a:t>
            </a:r>
            <a:endParaRPr lang="en-US" sz="2000" dirty="0" smtClean="0"/>
          </a:p>
          <a:p>
            <a:r>
              <a:rPr lang="en-US" sz="2000" dirty="0" smtClean="0"/>
              <a:t>they </a:t>
            </a:r>
            <a:r>
              <a:rPr lang="en-US" sz="2000" dirty="0"/>
              <a:t>should be well hydrated and dressed appropriately to avoid heat stress</a:t>
            </a:r>
            <a:r>
              <a:rPr lang="en-US" sz="2000" dirty="0" smtClean="0"/>
              <a:t>;</a:t>
            </a:r>
          </a:p>
          <a:p>
            <a:r>
              <a:rPr lang="en-US" sz="2000" dirty="0" smtClean="0"/>
              <a:t>may </a:t>
            </a:r>
            <a:r>
              <a:rPr lang="en-US" sz="2000" dirty="0"/>
              <a:t>increase caloric intake to meet the caloric demands of pregnancy and exercise</a:t>
            </a:r>
            <a:r>
              <a:rPr lang="en-US" sz="2000" dirty="0" smtClean="0"/>
              <a:t>;</a:t>
            </a:r>
          </a:p>
          <a:p>
            <a:r>
              <a:rPr lang="en-US" sz="2000" dirty="0" smtClean="0"/>
              <a:t>they </a:t>
            </a:r>
            <a:r>
              <a:rPr lang="en-US" sz="2000" dirty="0"/>
              <a:t>can participate in a strength training program that includes all the </a:t>
            </a:r>
            <a:r>
              <a:rPr lang="en-US" sz="2000" dirty="0" smtClean="0"/>
              <a:t>major muscle </a:t>
            </a:r>
            <a:r>
              <a:rPr lang="en-US" sz="2000" dirty="0"/>
              <a:t>groups, with resistance that allows multiple submaximal repetitions (12–15 repetitions) to the point of moderate fatigue</a:t>
            </a:r>
            <a:r>
              <a:rPr lang="en-US" sz="2000" dirty="0" smtClean="0"/>
              <a:t>;</a:t>
            </a:r>
          </a:p>
          <a:p>
            <a:r>
              <a:rPr lang="en-US" sz="2000" dirty="0" smtClean="0"/>
              <a:t>in </a:t>
            </a:r>
            <a:r>
              <a:rPr lang="en-US" sz="2000" dirty="0"/>
              <a:t>general, after childbirth, they can gradually start exercising after 4-6 weeks after a normal vaginal delivery or around 8-10 weeks after a caesarean section</a:t>
            </a:r>
            <a:r>
              <a:rPr lang="en-US" sz="2000" dirty="0" smtClean="0"/>
              <a:t>;</a:t>
            </a:r>
          </a:p>
          <a:p>
            <a:r>
              <a:rPr lang="en-US" sz="2000" dirty="0" smtClean="0"/>
              <a:t>after </a:t>
            </a:r>
            <a:r>
              <a:rPr lang="en-US" sz="2000" dirty="0"/>
              <a:t>giving birth, they can exercise lightly to moderately, because activity of this intensity does not interfere with breastfeeding.</a:t>
            </a:r>
            <a:endParaRPr lang="en-US" sz="1600" dirty="0" smtClean="0"/>
          </a:p>
        </p:txBody>
      </p:sp>
    </p:spTree>
    <p:extLst>
      <p:ext uri="{BB962C8B-B14F-4D97-AF65-F5344CB8AC3E}">
        <p14:creationId xmlns:p14="http://schemas.microsoft.com/office/powerpoint/2010/main" val="888260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women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000" b="1" dirty="0"/>
              <a:t>FITT </a:t>
            </a:r>
            <a:r>
              <a:rPr lang="en-US" sz="2000" dirty="0"/>
              <a:t>recommendations for exercise during pregnancy</a:t>
            </a:r>
            <a:r>
              <a:rPr lang="en-US" sz="2000" dirty="0" smtClean="0"/>
              <a:t>:</a:t>
            </a:r>
          </a:p>
          <a:p>
            <a:r>
              <a:rPr lang="en-US" sz="2000" b="1" dirty="0" smtClean="0"/>
              <a:t>Frequency</a:t>
            </a:r>
            <a:r>
              <a:rPr lang="en-US" sz="2000" dirty="0"/>
              <a:t>: 3–4 days per week - research shows that women who do not exercise the recommended number of times per week (&gt; 5 days per week or &lt; 2 days per week) increase the risk of having a low birth weight baby</a:t>
            </a:r>
            <a:r>
              <a:rPr lang="en-US" sz="2000" dirty="0" smtClean="0"/>
              <a:t>;</a:t>
            </a:r>
          </a:p>
          <a:p>
            <a:r>
              <a:rPr lang="en-US" sz="2000" b="1" dirty="0" smtClean="0"/>
              <a:t>Intensity</a:t>
            </a:r>
            <a:r>
              <a:rPr lang="en-US" sz="2000" dirty="0"/>
              <a:t>: generally moderate intensity - women with BMI &gt; 25 kg/m2 are recommended to exercise at a light intensity</a:t>
            </a:r>
            <a:r>
              <a:rPr lang="en-US" sz="2000" dirty="0" smtClean="0"/>
              <a:t>;</a:t>
            </a:r>
          </a:p>
          <a:p>
            <a:r>
              <a:rPr lang="en-US" sz="2000" b="1" dirty="0" smtClean="0"/>
              <a:t>Duration</a:t>
            </a:r>
            <a:r>
              <a:rPr lang="en-US" sz="2000" dirty="0"/>
              <a:t>: 15 minutes a day gradually increase to a maximum of 30 minutes of moderate intensity exercise per day, up to a total of 120 minutes per week</a:t>
            </a:r>
            <a:r>
              <a:rPr lang="en-US" sz="2000" dirty="0" smtClean="0"/>
              <a:t>;</a:t>
            </a:r>
          </a:p>
          <a:p>
            <a:r>
              <a:rPr lang="en-US" sz="2000" b="1" dirty="0" smtClean="0"/>
              <a:t>Type</a:t>
            </a:r>
            <a:r>
              <a:rPr lang="en-US" sz="2000" dirty="0"/>
              <a:t>: Dynamic, rhythmic physical activities that use large muscle groups such as walking or cycling</a:t>
            </a:r>
            <a:r>
              <a:rPr lang="en-US" sz="2000" dirty="0" smtClean="0"/>
              <a:t>.</a:t>
            </a:r>
          </a:p>
          <a:p>
            <a:r>
              <a:rPr lang="en-US" sz="2000" b="1" dirty="0" smtClean="0"/>
              <a:t>Progression</a:t>
            </a:r>
            <a:r>
              <a:rPr lang="en-US" sz="2000" dirty="0"/>
              <a:t>: The optimal time for progress is after the first trimester, as complications and risks in pregnancy are the lowest. It should be gradually increased from a minimum of 15 minutes a day, 3 times a week, to a maximum of about 30 minutes a day, 4 times a week, at the appropriate target HR or RPE.</a:t>
            </a:r>
            <a:endParaRPr lang="en-US" sz="2000" dirty="0" smtClean="0"/>
          </a:p>
        </p:txBody>
      </p:sp>
    </p:spTree>
    <p:extLst>
      <p:ext uri="{BB962C8B-B14F-4D97-AF65-F5344CB8AC3E}">
        <p14:creationId xmlns:p14="http://schemas.microsoft.com/office/powerpoint/2010/main" val="3729860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There are significant differences in the response of children's bodies to different types of physical activity compared to adults</a:t>
            </a:r>
            <a:r>
              <a:rPr lang="en-US" sz="2000" dirty="0" smtClean="0"/>
              <a:t>;</a:t>
            </a:r>
          </a:p>
          <a:p>
            <a:endParaRPr lang="en-US" sz="2000" dirty="0" smtClean="0"/>
          </a:p>
          <a:p>
            <a:r>
              <a:rPr lang="en-US" sz="2000" dirty="0" smtClean="0"/>
              <a:t>These </a:t>
            </a:r>
            <a:r>
              <a:rPr lang="en-US" sz="2000" dirty="0"/>
              <a:t>differences must be taken into account in order for physical activity to have a positive effect on children's growth, development and maturation</a:t>
            </a:r>
            <a:r>
              <a:rPr lang="en-US" sz="2000" dirty="0" smtClean="0"/>
              <a:t>;</a:t>
            </a:r>
          </a:p>
          <a:p>
            <a:endParaRPr lang="en-US" sz="2000" dirty="0" smtClean="0"/>
          </a:p>
          <a:p>
            <a:r>
              <a:rPr lang="en-US" sz="2000" dirty="0" smtClean="0"/>
              <a:t>It </a:t>
            </a:r>
            <a:r>
              <a:rPr lang="en-US" sz="2000" dirty="0"/>
              <a:t>is necessary to know how the child's body reacts to aerobic and anaerobic training, strength, speed and explosiveness training and when coordination, precision and flexibility can best be developed</a:t>
            </a:r>
            <a:r>
              <a:rPr lang="en-US" sz="2000" dirty="0" smtClean="0"/>
              <a:t>;</a:t>
            </a:r>
          </a:p>
          <a:p>
            <a:endParaRPr lang="en-US" sz="2000" dirty="0" smtClean="0"/>
          </a:p>
          <a:p>
            <a:r>
              <a:rPr lang="en-US" sz="2000" dirty="0" smtClean="0"/>
              <a:t>Balance</a:t>
            </a:r>
            <a:r>
              <a:rPr lang="en-US" sz="2000" dirty="0"/>
              <a:t>, coordination and agility in children develop in parallel with the development of the nervous system</a:t>
            </a:r>
            <a:r>
              <a:rPr lang="en-US" sz="2000" dirty="0" smtClean="0"/>
              <a:t>;</a:t>
            </a:r>
          </a:p>
          <a:p>
            <a:endParaRPr lang="en-US" sz="2000" dirty="0" smtClean="0"/>
          </a:p>
          <a:p>
            <a:r>
              <a:rPr lang="en-US" sz="2000" dirty="0" smtClean="0"/>
              <a:t>Myelination </a:t>
            </a:r>
            <a:r>
              <a:rPr lang="en-US" sz="2000" dirty="0"/>
              <a:t>of nerve fibers must be completed in order to develop reaction speed and fine movements narrowly specific to a particular sport;</a:t>
            </a:r>
            <a:endParaRPr lang="ru-RU" sz="2000" dirty="0" smtClean="0"/>
          </a:p>
        </p:txBody>
      </p:sp>
    </p:spTree>
    <p:extLst>
      <p:ext uri="{BB962C8B-B14F-4D97-AF65-F5344CB8AC3E}">
        <p14:creationId xmlns:p14="http://schemas.microsoft.com/office/powerpoint/2010/main" val="2364757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old people</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Serbia belongs to the group of countries with the highest percentage of old people in the world</a:t>
            </a:r>
            <a:r>
              <a:rPr lang="en-US" sz="2000" dirty="0" smtClean="0"/>
              <a:t>.</a:t>
            </a:r>
          </a:p>
          <a:p>
            <a:r>
              <a:rPr lang="en-US" sz="2000" dirty="0" smtClean="0"/>
              <a:t>The </a:t>
            </a:r>
            <a:r>
              <a:rPr lang="en-US" sz="2000" dirty="0"/>
              <a:t>average age of the population exceeded the critical limit of 40 years back in 2002, and the percentage of people over 60 is over 20</a:t>
            </a:r>
            <a:r>
              <a:rPr lang="en-US" sz="2000" dirty="0" smtClean="0"/>
              <a:t>%.</a:t>
            </a:r>
          </a:p>
          <a:p>
            <a:r>
              <a:rPr lang="en-US" sz="2000" dirty="0" smtClean="0"/>
              <a:t>Aging </a:t>
            </a:r>
            <a:r>
              <a:rPr lang="en-US" sz="2000" dirty="0"/>
              <a:t>is a complex of </a:t>
            </a:r>
            <a:r>
              <a:rPr lang="en-US" sz="2000" dirty="0" err="1"/>
              <a:t>involutive</a:t>
            </a:r>
            <a:r>
              <a:rPr lang="en-US" sz="2000" dirty="0"/>
              <a:t> processes that includes many factors, such as genetics, lifestyle, chronic diseases</a:t>
            </a:r>
            <a:r>
              <a:rPr lang="en-US" sz="2000" dirty="0" smtClean="0"/>
              <a:t>...</a:t>
            </a:r>
          </a:p>
          <a:p>
            <a:r>
              <a:rPr lang="en-US" sz="2000" dirty="0" smtClean="0"/>
              <a:t>One </a:t>
            </a:r>
            <a:r>
              <a:rPr lang="en-US" sz="2000" dirty="0"/>
              <a:t>of the more significant characteristics of aging is the reduction of physical activity</a:t>
            </a:r>
            <a:r>
              <a:rPr lang="en-US" sz="2000" dirty="0" smtClean="0"/>
              <a:t>.</a:t>
            </a:r>
          </a:p>
          <a:p>
            <a:r>
              <a:rPr lang="en-US" sz="2000" dirty="0" smtClean="0"/>
              <a:t>A </a:t>
            </a:r>
            <a:r>
              <a:rPr lang="en-US" sz="2000" dirty="0"/>
              <a:t>decrease in physical activity significantly accelerates other degenerative processes, so for many manifestations of aging, the question arises: to what extent are they a consequence of aging per se, and to what extent are they the result of </a:t>
            </a:r>
            <a:r>
              <a:rPr lang="en-US" sz="2000" dirty="0" err="1"/>
              <a:t>hypokinesia</a:t>
            </a:r>
            <a:r>
              <a:rPr lang="ru-RU" sz="2000" dirty="0" smtClean="0"/>
              <a:t>.</a:t>
            </a:r>
            <a:endParaRPr lang="ru-RU" sz="2000" dirty="0" smtClean="0"/>
          </a:p>
          <a:p>
            <a:endParaRPr lang="en-US" sz="2000" dirty="0" smtClean="0"/>
          </a:p>
        </p:txBody>
      </p:sp>
      <p:pic>
        <p:nvPicPr>
          <p:cNvPr id="8194" name="Picture 2" descr="Old People Walking Together Stock Illustration - Download Image Now -  Senior Adult, Senior Men, Drawing - Activity - iSto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1628" y="4142232"/>
            <a:ext cx="4528745" cy="2715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40467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old people</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Maximum oxygen consumption, as an expression of cardiovascular function, decreases at a rate of about 9% for each decade after age 25</a:t>
            </a:r>
            <a:r>
              <a:rPr lang="en-US" sz="2000" dirty="0" smtClean="0"/>
              <a:t>.</a:t>
            </a:r>
          </a:p>
          <a:p>
            <a:r>
              <a:rPr lang="en-US" sz="2000" dirty="0" smtClean="0"/>
              <a:t>The </a:t>
            </a:r>
            <a:r>
              <a:rPr lang="en-US" sz="2000" dirty="0"/>
              <a:t>decrease in VO2max is mostly influenced by the decrease in the cardiac output (the maximum heart rate decreases by 1 beat every year, which is accompanied by a progressive decrease in the stroke volume of the heart</a:t>
            </a:r>
            <a:r>
              <a:rPr lang="en-US" sz="2000" dirty="0" smtClean="0"/>
              <a:t>).</a:t>
            </a:r>
          </a:p>
          <a:p>
            <a:r>
              <a:rPr lang="en-US" sz="2000" dirty="0" smtClean="0"/>
              <a:t>Between </a:t>
            </a:r>
            <a:r>
              <a:rPr lang="en-US" sz="2000" dirty="0"/>
              <a:t>the ages of 20 and 50, the total muscle mass decreases by an average of 50%.Computed tomography shows a significant decrease in muscle density and an increase in muscle fat</a:t>
            </a:r>
            <a:r>
              <a:rPr lang="en-US" sz="2000" dirty="0" smtClean="0"/>
              <a:t>.</a:t>
            </a:r>
          </a:p>
          <a:p>
            <a:r>
              <a:rPr lang="en-US" sz="2000" dirty="0" smtClean="0"/>
              <a:t>The </a:t>
            </a:r>
            <a:r>
              <a:rPr lang="en-US" sz="2000" dirty="0"/>
              <a:t>decrease is more pronounced in fast-twitch fibers, whose share in muscles decreases from 60% in young sedentary people to below 30% after the age of 80</a:t>
            </a:r>
            <a:r>
              <a:rPr lang="en-US" sz="2000" dirty="0" smtClean="0"/>
              <a:t>.</a:t>
            </a:r>
          </a:p>
          <a:p>
            <a:r>
              <a:rPr lang="en-US" sz="2000" dirty="0" smtClean="0"/>
              <a:t>The </a:t>
            </a:r>
            <a:r>
              <a:rPr lang="en-US" sz="2000" dirty="0"/>
              <a:t>loss of strength between the ages of 50 and 70 is about 15% per decade, and up to 30% per decade after that</a:t>
            </a:r>
            <a:r>
              <a:rPr lang="en-US" sz="2000" dirty="0" smtClean="0"/>
              <a:t>.</a:t>
            </a:r>
          </a:p>
          <a:p>
            <a:r>
              <a:rPr lang="en-US" sz="2000" dirty="0" smtClean="0"/>
              <a:t>Postural </a:t>
            </a:r>
            <a:r>
              <a:rPr lang="en-US" sz="2000" dirty="0"/>
              <a:t>stability gradually declines after the age of 60, which directly affects the frequency of falls and injuries</a:t>
            </a:r>
            <a:r>
              <a:rPr lang="en-US" sz="2000" dirty="0" smtClean="0"/>
              <a:t>.</a:t>
            </a:r>
          </a:p>
          <a:p>
            <a:r>
              <a:rPr lang="en-US" sz="2000" dirty="0" smtClean="0"/>
              <a:t>In </a:t>
            </a:r>
            <a:r>
              <a:rPr lang="en-US" sz="2000" dirty="0"/>
              <a:t>addition to muscle atrophy and loss of connective tissue elasticity, an important cause of this phenomenon is also nerve atrophy, which leads to impaired motor response.</a:t>
            </a:r>
            <a:endParaRPr lang="en-US" sz="2000" dirty="0" smtClean="0"/>
          </a:p>
        </p:txBody>
      </p:sp>
    </p:spTree>
    <p:extLst>
      <p:ext uri="{BB962C8B-B14F-4D97-AF65-F5344CB8AC3E}">
        <p14:creationId xmlns:p14="http://schemas.microsoft.com/office/powerpoint/2010/main" val="35665147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79779" y="2601658"/>
            <a:ext cx="3524250" cy="3190875"/>
          </a:xfrm>
          <a:prstGeom prst="rect">
            <a:avLst/>
          </a:prstGeom>
        </p:spPr>
      </p:pic>
      <p:pic>
        <p:nvPicPr>
          <p:cNvPr id="5" name="Picture 4"/>
          <p:cNvPicPr>
            <a:picLocks noChangeAspect="1"/>
          </p:cNvPicPr>
          <p:nvPr/>
        </p:nvPicPr>
        <p:blipFill>
          <a:blip r:embed="rId3"/>
          <a:stretch>
            <a:fillRect/>
          </a:stretch>
        </p:blipFill>
        <p:spPr>
          <a:xfrm>
            <a:off x="6114829" y="2866262"/>
            <a:ext cx="4925407" cy="2926271"/>
          </a:xfrm>
          <a:prstGeom prst="rect">
            <a:avLst/>
          </a:prstGeom>
        </p:spPr>
      </p:pic>
      <p:sp>
        <p:nvSpPr>
          <p:cNvPr id="6"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old people</a:t>
            </a:r>
            <a:endParaRPr lang="en-US" sz="3200" b="1" dirty="0"/>
          </a:p>
        </p:txBody>
      </p:sp>
    </p:spTree>
    <p:extLst>
      <p:ext uri="{BB962C8B-B14F-4D97-AF65-F5344CB8AC3E}">
        <p14:creationId xmlns:p14="http://schemas.microsoft.com/office/powerpoint/2010/main" val="35545201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old people</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Daily energy consumption decreases progressively with age - after the age of 60, body mass and percentage of body fat often increase</a:t>
            </a:r>
            <a:r>
              <a:rPr lang="en-US" sz="2000" dirty="0" smtClean="0"/>
              <a:t>.</a:t>
            </a:r>
          </a:p>
          <a:p>
            <a:endParaRPr lang="en-US" sz="2000" dirty="0" smtClean="0"/>
          </a:p>
          <a:p>
            <a:r>
              <a:rPr lang="en-US" sz="2000" dirty="0" smtClean="0"/>
              <a:t>The </a:t>
            </a:r>
            <a:r>
              <a:rPr lang="en-US" sz="2000" dirty="0"/>
              <a:t>most important cause is a decrease in basal metabolism and </a:t>
            </a:r>
            <a:r>
              <a:rPr lang="en-US" sz="2000" dirty="0" smtClean="0"/>
              <a:t>physical </a:t>
            </a:r>
            <a:r>
              <a:rPr lang="en-US" sz="2000" dirty="0"/>
              <a:t>activity, with an energy intake that is not in accordance with the reduced need for calories</a:t>
            </a:r>
            <a:r>
              <a:rPr lang="en-US" sz="2000" dirty="0" smtClean="0"/>
              <a:t>.</a:t>
            </a:r>
          </a:p>
          <a:p>
            <a:endParaRPr lang="en-US" sz="2000" dirty="0" smtClean="0"/>
          </a:p>
          <a:p>
            <a:r>
              <a:rPr lang="en-US" sz="2000" dirty="0" smtClean="0"/>
              <a:t>Reduction </a:t>
            </a:r>
            <a:r>
              <a:rPr lang="en-US" sz="2000" dirty="0"/>
              <a:t>of cardiovascular functions leads to hypoxia of the brain and reduction of cognitive functions (memory, attention, reaction time, intelligence</a:t>
            </a:r>
            <a:r>
              <a:rPr lang="en-US" sz="2000" dirty="0" smtClean="0"/>
              <a:t>).</a:t>
            </a:r>
          </a:p>
          <a:p>
            <a:endParaRPr lang="en-US" sz="2000" dirty="0" smtClean="0"/>
          </a:p>
          <a:p>
            <a:r>
              <a:rPr lang="en-US" sz="2000" dirty="0" smtClean="0"/>
              <a:t>In </a:t>
            </a:r>
            <a:r>
              <a:rPr lang="en-US" sz="2000" dirty="0"/>
              <a:t>people who regularly practiced physical activity throughout their lives, the frequency of chronic non-communicable diseases is lower, mental and motor functions are better preserved, the dynamics of aging-related decline in aerobic capacity is slower, which enables them to have a better quality of life and greater independence from the environment even in old </a:t>
            </a:r>
            <a:r>
              <a:rPr lang="en-US" sz="2000" dirty="0" smtClean="0"/>
              <a:t>age…</a:t>
            </a:r>
            <a:endParaRPr lang="en-US" sz="2000" dirty="0" smtClean="0"/>
          </a:p>
        </p:txBody>
      </p:sp>
    </p:spTree>
    <p:extLst>
      <p:ext uri="{BB962C8B-B14F-4D97-AF65-F5344CB8AC3E}">
        <p14:creationId xmlns:p14="http://schemas.microsoft.com/office/powerpoint/2010/main" val="4086215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old people</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The physiological basis of the application of programmed physical activity in the prevention of the decline of functional abilities in old age lies in the fact that the trainability of these persons is not significantly impaired even in old age</a:t>
            </a:r>
            <a:r>
              <a:rPr lang="en-US" sz="2000" dirty="0" smtClean="0"/>
              <a:t>;</a:t>
            </a:r>
          </a:p>
          <a:p>
            <a:r>
              <a:rPr lang="en-US" sz="2000" dirty="0" smtClean="0"/>
              <a:t>Research </a:t>
            </a:r>
            <a:r>
              <a:rPr lang="en-US" sz="2000" dirty="0"/>
              <a:t>has shown that the ability of the elderly to adapt to endurance training as well as to strength training is approximately the same as that of young people</a:t>
            </a:r>
            <a:r>
              <a:rPr lang="en-US" sz="2000" dirty="0" smtClean="0"/>
              <a:t>;</a:t>
            </a:r>
          </a:p>
          <a:p>
            <a:r>
              <a:rPr lang="en-US" sz="2000" dirty="0" smtClean="0"/>
              <a:t>In </a:t>
            </a:r>
            <a:r>
              <a:rPr lang="en-US" sz="2000" dirty="0"/>
              <a:t>older people, endurance training can increase VO2max by 10–30%, which, as in younger people, depends on the intensity of the activity</a:t>
            </a:r>
            <a:r>
              <a:rPr lang="en-US" sz="2000" dirty="0" smtClean="0"/>
              <a:t>;</a:t>
            </a:r>
          </a:p>
          <a:p>
            <a:r>
              <a:rPr lang="en-US" sz="2000" dirty="0" smtClean="0"/>
              <a:t>Regular </a:t>
            </a:r>
            <a:r>
              <a:rPr lang="en-US" sz="2000" dirty="0"/>
              <a:t>physical activity can reduce the rate of loss of VO2max from 9% to below 5% per decade of aging and reduce body fat by up to 4</a:t>
            </a:r>
            <a:r>
              <a:rPr lang="en-US" sz="2000" dirty="0" smtClean="0"/>
              <a:t>%;</a:t>
            </a:r>
          </a:p>
          <a:p>
            <a:r>
              <a:rPr lang="en-US" sz="2000" dirty="0" smtClean="0"/>
              <a:t>Endurance </a:t>
            </a:r>
            <a:r>
              <a:rPr lang="en-US" sz="2000" dirty="0"/>
              <a:t>training helps to maintain and improve various aspects of cardiovascular functions (VO2max, minute volume, </a:t>
            </a:r>
            <a:r>
              <a:rPr lang="en-US" sz="2000" dirty="0" err="1"/>
              <a:t>arterio</a:t>
            </a:r>
            <a:r>
              <a:rPr lang="en-US" sz="2000" dirty="0"/>
              <a:t>-venous oxygen difference and others), as well as to improve submaximal capacity</a:t>
            </a:r>
            <a:r>
              <a:rPr lang="en-US" sz="2000" dirty="0" smtClean="0"/>
              <a:t>;</a:t>
            </a:r>
          </a:p>
          <a:p>
            <a:r>
              <a:rPr lang="en-US" sz="2000" dirty="0" smtClean="0"/>
              <a:t>By </a:t>
            </a:r>
            <a:r>
              <a:rPr lang="en-US" sz="2000" dirty="0"/>
              <a:t>reducing the risk factors associated with heart disease, diabetes and others, the state of health and life expectancy are improved</a:t>
            </a:r>
            <a:r>
              <a:rPr lang="en-US" sz="2000" dirty="0" smtClean="0"/>
              <a:t>;</a:t>
            </a:r>
          </a:p>
          <a:p>
            <a:r>
              <a:rPr lang="en-US" sz="2000" dirty="0" smtClean="0"/>
              <a:t>Strength </a:t>
            </a:r>
            <a:r>
              <a:rPr lang="en-US" sz="2000" dirty="0"/>
              <a:t>training moderates the rate of loss of muscle mass and strength associated with normal aging.</a:t>
            </a:r>
            <a:endParaRPr lang="en-US" sz="2000" dirty="0" smtClean="0"/>
          </a:p>
        </p:txBody>
      </p:sp>
    </p:spTree>
    <p:extLst>
      <p:ext uri="{BB962C8B-B14F-4D97-AF65-F5344CB8AC3E}">
        <p14:creationId xmlns:p14="http://schemas.microsoft.com/office/powerpoint/2010/main" val="9486100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old people</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Regular exercise provides psychological benefits associated with maintaining cognitive functions, reducing depressive symptoms, and improving personal control and self-confidence</a:t>
            </a:r>
            <a:r>
              <a:rPr lang="en-US" sz="2000" dirty="0" smtClean="0"/>
              <a:t>;</a:t>
            </a:r>
          </a:p>
          <a:p>
            <a:r>
              <a:rPr lang="en-US" sz="2000" dirty="0" smtClean="0"/>
              <a:t>Before </a:t>
            </a:r>
            <a:r>
              <a:rPr lang="en-US" sz="2000" dirty="0"/>
              <a:t>participating in a physical activity program, elderly people should undergo a detailed medical examination in order to rule out contraindications related to certain cardiovascular and other degenerative diseases</a:t>
            </a:r>
            <a:r>
              <a:rPr lang="en-US" sz="2000" dirty="0" smtClean="0"/>
              <a:t>;</a:t>
            </a:r>
          </a:p>
          <a:p>
            <a:r>
              <a:rPr lang="en-US" sz="2000" dirty="0" smtClean="0"/>
              <a:t>The </a:t>
            </a:r>
            <a:r>
              <a:rPr lang="en-US" sz="2000" dirty="0"/>
              <a:t>programs themselves, based on the choice of </a:t>
            </a:r>
            <a:r>
              <a:rPr lang="en-US" sz="2000" dirty="0" err="1"/>
              <a:t>kinesiological</a:t>
            </a:r>
            <a:r>
              <a:rPr lang="en-US" sz="2000" dirty="0"/>
              <a:t> stimuli, intensity and duration should be adapted to the biological characteristics of this population</a:t>
            </a:r>
            <a:r>
              <a:rPr lang="en-US" sz="2000" dirty="0" smtClean="0"/>
              <a:t>;</a:t>
            </a:r>
          </a:p>
          <a:p>
            <a:r>
              <a:rPr lang="en-US" sz="2000" dirty="0" smtClean="0"/>
              <a:t>It </a:t>
            </a:r>
            <a:r>
              <a:rPr lang="en-US" sz="2000" dirty="0"/>
              <a:t>should be borne in mind that the period of adaptation to physical activity is longer in older people and that it takes more time to achieve the effects of training.</a:t>
            </a:r>
            <a:endParaRPr lang="en-US" sz="2000" dirty="0" smtClean="0"/>
          </a:p>
        </p:txBody>
      </p:sp>
      <p:pic>
        <p:nvPicPr>
          <p:cNvPr id="12290" name="Picture 2" descr="Bridgewater Home Care - Support for Older People -Exercise at Home -  Bridgewater Bol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8037" y="4326793"/>
            <a:ext cx="4495926" cy="2531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9225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old people</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a:t>
            </a:r>
            <a:r>
              <a:rPr lang="ru-RU" sz="2000" dirty="0"/>
              <a:t> </a:t>
            </a:r>
            <a:r>
              <a:rPr lang="en-US" sz="2000" dirty="0"/>
              <a:t>recommendations for the </a:t>
            </a:r>
            <a:r>
              <a:rPr lang="en-US" sz="2000" dirty="0" smtClean="0"/>
              <a:t>elderly</a:t>
            </a:r>
          </a:p>
          <a:p>
            <a:r>
              <a:rPr lang="en-US" sz="2000" b="1" dirty="0" smtClean="0"/>
              <a:t>Frequency</a:t>
            </a:r>
            <a:r>
              <a:rPr lang="en-US" sz="2000" dirty="0" smtClean="0"/>
              <a:t>: </a:t>
            </a:r>
            <a:r>
              <a:rPr lang="en-US" sz="2000" dirty="0"/>
              <a:t>5 days a week of moderate intensity exercise or 3 days a week of intense physical activity, or a combination of moderate and high intensity exercise 3 to 5 days a week</a:t>
            </a:r>
            <a:r>
              <a:rPr lang="en-US" sz="2000" dirty="0" smtClean="0"/>
              <a:t>;</a:t>
            </a:r>
          </a:p>
          <a:p>
            <a:r>
              <a:rPr lang="en-US" sz="2000" b="1" dirty="0" smtClean="0"/>
              <a:t>Intensity</a:t>
            </a:r>
            <a:r>
              <a:rPr lang="en-US" sz="2000" dirty="0"/>
              <a:t>: 50–60 MHR at moderate intensity and 70–80 MHR at high intensity</a:t>
            </a:r>
            <a:r>
              <a:rPr lang="en-US" sz="2000" dirty="0" smtClean="0"/>
              <a:t>;</a:t>
            </a:r>
          </a:p>
          <a:p>
            <a:r>
              <a:rPr lang="en-US" sz="2000" b="1" dirty="0" smtClean="0"/>
              <a:t>Duration</a:t>
            </a:r>
            <a:r>
              <a:rPr lang="en-US" sz="2000" dirty="0"/>
              <a:t>: moderate-intensity exercise of 30 to 60 min a day (if the exercises are interval, at least 10 minutes per session), so that the exerciser reaches a total of 150-300 min per week, or high-intensity exercise 20-30 min a day, so that the exerciser reaches a total of 75–100 min per week, or any combination of moderate and high intensity exercise</a:t>
            </a:r>
            <a:r>
              <a:rPr lang="en-US" sz="2000" dirty="0" smtClean="0"/>
              <a:t>;</a:t>
            </a:r>
          </a:p>
          <a:p>
            <a:r>
              <a:rPr lang="en-US" sz="2000" b="1" dirty="0" smtClean="0"/>
              <a:t>Type</a:t>
            </a:r>
            <a:r>
              <a:rPr lang="en-US" sz="2000" dirty="0"/>
              <a:t>: Any modality that does not cause excessive stress to the locomotor system. Walking is the most common type of activity. Exercising in a pool and using a stationary bike can be beneficial for those with limited exercise tolerance</a:t>
            </a:r>
            <a:endParaRPr lang="en-US" sz="2000" dirty="0" smtClean="0"/>
          </a:p>
        </p:txBody>
      </p:sp>
    </p:spTree>
    <p:extLst>
      <p:ext uri="{BB962C8B-B14F-4D97-AF65-F5344CB8AC3E}">
        <p14:creationId xmlns:p14="http://schemas.microsoft.com/office/powerpoint/2010/main" val="3736339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old people</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000" b="1" dirty="0"/>
              <a:t>Muscular strength/endurance </a:t>
            </a:r>
            <a:r>
              <a:rPr lang="en-US" sz="2000" b="1" dirty="0" smtClean="0"/>
              <a:t>exercises</a:t>
            </a:r>
          </a:p>
          <a:p>
            <a:r>
              <a:rPr lang="en-US" sz="2000" b="1" dirty="0"/>
              <a:t>Frequency</a:t>
            </a:r>
            <a:r>
              <a:rPr lang="en-US" sz="2000" dirty="0"/>
              <a:t>: 2 days a week</a:t>
            </a:r>
            <a:r>
              <a:rPr lang="en-US" sz="2000" dirty="0" smtClean="0"/>
              <a:t>.</a:t>
            </a:r>
          </a:p>
          <a:p>
            <a:r>
              <a:rPr lang="en-US" sz="2000" b="1" dirty="0" smtClean="0"/>
              <a:t>Intensity</a:t>
            </a:r>
            <a:r>
              <a:rPr lang="en-US" sz="2000" dirty="0"/>
              <a:t>: moderate intensity (60–70% 1RM). Light intensity for seniors (40–50% 1RM). When not using 1RM, intensity can be prescribed between moderate (5–6) and high (7–8) on a scale of 0–10</a:t>
            </a:r>
            <a:r>
              <a:rPr lang="en-US" sz="2000" dirty="0" smtClean="0"/>
              <a:t>.</a:t>
            </a:r>
          </a:p>
          <a:p>
            <a:r>
              <a:rPr lang="en-US" sz="2000" b="1" dirty="0" smtClean="0"/>
              <a:t>Type</a:t>
            </a:r>
            <a:r>
              <a:rPr lang="en-US" sz="2000" dirty="0"/>
              <a:t>: Weight training or calisthenics (8–10 exercises, including all major muscle groups; ≥ 1 set, 10–15 repetitions each), stair climbing, and other household activities that engage large muscle groups.</a:t>
            </a:r>
            <a:endParaRPr lang="en-US" sz="2000" dirty="0" smtClean="0"/>
          </a:p>
        </p:txBody>
      </p:sp>
      <p:pic>
        <p:nvPicPr>
          <p:cNvPr id="16386" name="Picture 2" descr="PDF) Effects of Resistance Training on Older Adul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809999"/>
            <a:ext cx="3048000" cy="304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100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old people</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000" b="1" dirty="0"/>
              <a:t>Flexibility </a:t>
            </a:r>
            <a:r>
              <a:rPr lang="en-US" sz="2000" b="1" dirty="0" smtClean="0"/>
              <a:t>exercises</a:t>
            </a:r>
          </a:p>
          <a:p>
            <a:r>
              <a:rPr lang="en-US" sz="2000" dirty="0"/>
              <a:t>Frequency: 2 days a week</a:t>
            </a:r>
            <a:r>
              <a:rPr lang="en-US" sz="2000" dirty="0" smtClean="0"/>
              <a:t>.</a:t>
            </a:r>
          </a:p>
          <a:p>
            <a:r>
              <a:rPr lang="en-US" sz="2000" dirty="0" smtClean="0"/>
              <a:t>Intensity</a:t>
            </a:r>
            <a:r>
              <a:rPr lang="en-US" sz="2000" dirty="0"/>
              <a:t>: Stretching to the point of tension or mild discomfort</a:t>
            </a:r>
            <a:r>
              <a:rPr lang="en-US" sz="2000" dirty="0" smtClean="0"/>
              <a:t>.</a:t>
            </a:r>
          </a:p>
          <a:p>
            <a:r>
              <a:rPr lang="en-US" sz="2000" dirty="0" smtClean="0"/>
              <a:t>Time</a:t>
            </a:r>
            <a:r>
              <a:rPr lang="en-US" sz="2000" dirty="0"/>
              <a:t>: hold for 30 s - 60 s</a:t>
            </a:r>
            <a:r>
              <a:rPr lang="en-US" sz="2000" dirty="0" smtClean="0"/>
              <a:t>.</a:t>
            </a:r>
          </a:p>
          <a:p>
            <a:r>
              <a:rPr lang="en-US" sz="2000" dirty="0" smtClean="0"/>
              <a:t>Type</a:t>
            </a:r>
            <a:r>
              <a:rPr lang="en-US" sz="2000" dirty="0"/>
              <a:t>: static stretching exercises that use slow movements of major muscle groups to maintain or increase flexibility</a:t>
            </a:r>
            <a:r>
              <a:rPr lang="ru-RU" sz="2000" dirty="0" smtClean="0"/>
              <a:t>.</a:t>
            </a:r>
            <a:endParaRPr lang="en-US" sz="2000" dirty="0" smtClean="0"/>
          </a:p>
        </p:txBody>
      </p:sp>
      <p:grpSp>
        <p:nvGrpSpPr>
          <p:cNvPr id="6" name="Group 5"/>
          <p:cNvGrpSpPr/>
          <p:nvPr/>
        </p:nvGrpSpPr>
        <p:grpSpPr>
          <a:xfrm>
            <a:off x="1331591" y="3547872"/>
            <a:ext cx="9528819" cy="2898648"/>
            <a:chOff x="730749" y="3547872"/>
            <a:chExt cx="9528819" cy="2898648"/>
          </a:xfrm>
        </p:grpSpPr>
        <p:pic>
          <p:nvPicPr>
            <p:cNvPr id="4" name="Picture 3"/>
            <p:cNvPicPr>
              <a:picLocks noChangeAspect="1"/>
            </p:cNvPicPr>
            <p:nvPr/>
          </p:nvPicPr>
          <p:blipFill>
            <a:blip r:embed="rId2"/>
            <a:stretch>
              <a:fillRect/>
            </a:stretch>
          </p:blipFill>
          <p:spPr>
            <a:xfrm>
              <a:off x="730749" y="3547872"/>
              <a:ext cx="5281522" cy="2898648"/>
            </a:xfrm>
            <a:prstGeom prst="rect">
              <a:avLst/>
            </a:prstGeom>
          </p:spPr>
        </p:pic>
        <p:pic>
          <p:nvPicPr>
            <p:cNvPr id="5" name="Picture 4"/>
            <p:cNvPicPr>
              <a:picLocks noChangeAspect="1"/>
            </p:cNvPicPr>
            <p:nvPr/>
          </p:nvPicPr>
          <p:blipFill>
            <a:blip r:embed="rId3"/>
            <a:stretch>
              <a:fillRect/>
            </a:stretch>
          </p:blipFill>
          <p:spPr>
            <a:xfrm>
              <a:off x="6007608" y="3601784"/>
              <a:ext cx="4251960" cy="2790349"/>
            </a:xfrm>
            <a:prstGeom prst="rect">
              <a:avLst/>
            </a:prstGeom>
          </p:spPr>
        </p:pic>
      </p:grpSp>
    </p:spTree>
    <p:extLst>
      <p:ext uri="{BB962C8B-B14F-4D97-AF65-F5344CB8AC3E}">
        <p14:creationId xmlns:p14="http://schemas.microsoft.com/office/powerpoint/2010/main" val="25187637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patients with coronary disease</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Regular physical activity reduces the risk and at the same time affects the treatment of cardiovascular diseases</a:t>
            </a:r>
            <a:r>
              <a:rPr lang="en-US" sz="2000" dirty="0" smtClean="0"/>
              <a:t>;</a:t>
            </a:r>
          </a:p>
          <a:p>
            <a:r>
              <a:rPr lang="en-US" sz="2000" dirty="0" smtClean="0"/>
              <a:t>In </a:t>
            </a:r>
            <a:r>
              <a:rPr lang="en-US" sz="2000" dirty="0"/>
              <a:t>almost all cases, people recovering from myocardial infarction or heart surgery benefited from a controlled cardiac rehabilitation program</a:t>
            </a:r>
            <a:r>
              <a:rPr lang="ru-RU" sz="2000" dirty="0" smtClean="0"/>
              <a:t>;</a:t>
            </a:r>
            <a:endParaRPr lang="ru-RU" sz="2000" dirty="0" smtClean="0"/>
          </a:p>
        </p:txBody>
      </p:sp>
      <p:pic>
        <p:nvPicPr>
          <p:cNvPr id="21506" name="Picture 2" descr="Physical exercise and its effects on coronary artery disease - ScienceDire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7082" y="2962656"/>
            <a:ext cx="4637837" cy="2898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4434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lgn="ctr">
              <a:buNone/>
            </a:pPr>
            <a:r>
              <a:rPr lang="en-US" sz="2000" b="1" dirty="0"/>
              <a:t>Growth, development and </a:t>
            </a:r>
            <a:r>
              <a:rPr lang="en-US" sz="2000" b="1" dirty="0" smtClean="0"/>
              <a:t>maturation</a:t>
            </a:r>
          </a:p>
          <a:p>
            <a:r>
              <a:rPr lang="en-US" sz="2000" b="1" dirty="0" smtClean="0"/>
              <a:t>Growth </a:t>
            </a:r>
            <a:r>
              <a:rPr lang="en-US" sz="2000" dirty="0"/>
              <a:t>refers to somatic growth, that is, to an increase in the size of the body or its parts (increase in height, increase in body weight and girth of body parts, growth of bones, organs, etc</a:t>
            </a:r>
            <a:r>
              <a:rPr lang="en-US" sz="2000" dirty="0" smtClean="0"/>
              <a:t>.);</a:t>
            </a:r>
          </a:p>
          <a:p>
            <a:r>
              <a:rPr lang="en-US" sz="2000" b="1" dirty="0" smtClean="0"/>
              <a:t>Development</a:t>
            </a:r>
            <a:r>
              <a:rPr lang="en-US" sz="2000" dirty="0" smtClean="0"/>
              <a:t> </a:t>
            </a:r>
            <a:r>
              <a:rPr lang="en-US" sz="2000" dirty="0"/>
              <a:t>refers to the differentiation of cells into different tissues and organ systems and their function</a:t>
            </a:r>
            <a:r>
              <a:rPr lang="en-US" sz="2000" dirty="0" smtClean="0"/>
              <a:t>;</a:t>
            </a:r>
          </a:p>
          <a:p>
            <a:r>
              <a:rPr lang="en-US" sz="2000" b="1" dirty="0" smtClean="0"/>
              <a:t>Maturation</a:t>
            </a:r>
            <a:r>
              <a:rPr lang="en-US" sz="2000" dirty="0" smtClean="0"/>
              <a:t> </a:t>
            </a:r>
            <a:r>
              <a:rPr lang="en-US" sz="2000" dirty="0"/>
              <a:t>implies the achievement of chronological, skeletal and sexual maturity, with all the characteristics of an adult</a:t>
            </a:r>
            <a:r>
              <a:rPr lang="en-US" sz="2000" dirty="0" smtClean="0"/>
              <a:t>.</a:t>
            </a:r>
          </a:p>
          <a:p>
            <a:endParaRPr lang="en-US" sz="2000" dirty="0" smtClean="0"/>
          </a:p>
          <a:p>
            <a:r>
              <a:rPr lang="en-US" sz="2000" dirty="0" smtClean="0"/>
              <a:t>Growth </a:t>
            </a:r>
            <a:r>
              <a:rPr lang="en-US" sz="2000" dirty="0"/>
              <a:t>in height is very accelerated during the first two years of life, when the child reaches about 50% of the height of an adult, then growth slows down until the beginning of puberty, when the maximum growth in height occurs, which in girls starts around 12 and in boys around </a:t>
            </a:r>
            <a:r>
              <a:rPr lang="en-US" sz="2000" dirty="0" smtClean="0"/>
              <a:t>14. </a:t>
            </a:r>
            <a:r>
              <a:rPr lang="en-US" sz="2000" dirty="0"/>
              <a:t>years of life</a:t>
            </a:r>
            <a:r>
              <a:rPr lang="en-US" sz="2000" dirty="0" smtClean="0"/>
              <a:t>.</a:t>
            </a:r>
          </a:p>
          <a:p>
            <a:r>
              <a:rPr lang="en-US" sz="2000" dirty="0" smtClean="0"/>
              <a:t>The </a:t>
            </a:r>
            <a:r>
              <a:rPr lang="en-US" sz="2000" dirty="0"/>
              <a:t>final height is usually reached at the age of 16 for girls and 18 for boys.</a:t>
            </a:r>
            <a:endParaRPr lang="ru-RU" sz="2000" dirty="0" smtClean="0"/>
          </a:p>
        </p:txBody>
      </p:sp>
    </p:spTree>
    <p:extLst>
      <p:ext uri="{BB962C8B-B14F-4D97-AF65-F5344CB8AC3E}">
        <p14:creationId xmlns:p14="http://schemas.microsoft.com/office/powerpoint/2010/main" val="5950321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patients with coronary disease</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000" b="1" dirty="0" smtClean="0"/>
              <a:t>Guidelines</a:t>
            </a:r>
            <a:r>
              <a:rPr lang="ru-RU" sz="2000" dirty="0" smtClean="0"/>
              <a:t>:</a:t>
            </a:r>
            <a:endParaRPr lang="ru-RU" sz="2000" dirty="0" smtClean="0"/>
          </a:p>
          <a:p>
            <a:r>
              <a:rPr lang="en-US" sz="2000" dirty="0"/>
              <a:t>Low-risk patients who have all the following characteristics: a) hospital clinical course without complications; b) no signs of rest or exercise-induced ischemia; c) functional capacity greater than 6 to 8 MET three weeks after an adverse cardiovascular event; d) normal ventricular function, ejection fraction greater than 50%) and e) no significant arrhythmias at rest or induced by exercise</a:t>
            </a:r>
            <a:r>
              <a:rPr lang="en-US" sz="2000" dirty="0" smtClean="0"/>
              <a:t>.</a:t>
            </a:r>
          </a:p>
          <a:p>
            <a:r>
              <a:rPr lang="en-US" sz="2000" dirty="0" smtClean="0"/>
              <a:t>Patients </a:t>
            </a:r>
            <a:r>
              <a:rPr lang="en-US" sz="2000" dirty="0"/>
              <a:t>who have two or more cardiac risk factors or a history of heart disease should obtain permission from their cardiologist to exercise</a:t>
            </a:r>
            <a:r>
              <a:rPr lang="en-US" sz="2000" dirty="0" smtClean="0"/>
              <a:t>.</a:t>
            </a:r>
          </a:p>
          <a:p>
            <a:r>
              <a:rPr lang="en-US" sz="2000" dirty="0" smtClean="0"/>
              <a:t>It </a:t>
            </a:r>
            <a:r>
              <a:rPr lang="en-US" sz="2000" dirty="0"/>
              <a:t>is a good idea for coronary heart disease patients to undergo an aerobic exercise test to determine their functional capacity and cardiovascular condition, to determine a safe level of exercise</a:t>
            </a:r>
            <a:r>
              <a:rPr lang="en-US" sz="2000" dirty="0" smtClean="0"/>
              <a:t>.</a:t>
            </a:r>
          </a:p>
          <a:p>
            <a:r>
              <a:rPr lang="en-US" sz="2000" dirty="0" smtClean="0"/>
              <a:t>Exercise </a:t>
            </a:r>
            <a:r>
              <a:rPr lang="en-US" sz="2000" dirty="0"/>
              <a:t>programs should be developed according to guidelines based on exercise test results, medical history, clinical status and symptoms</a:t>
            </a:r>
            <a:r>
              <a:rPr lang="en-US" sz="2000" dirty="0" smtClean="0"/>
              <a:t>.</a:t>
            </a:r>
          </a:p>
          <a:p>
            <a:r>
              <a:rPr lang="en-US" sz="2000" dirty="0" smtClean="0"/>
              <a:t>Exercise </a:t>
            </a:r>
            <a:r>
              <a:rPr lang="en-US" sz="2000" dirty="0"/>
              <a:t>should not be continued if any abnormal signs or symptoms are observed during or immediately after exercise. If symptoms persist, a doctor should be consulted. This rule applies regardless of the disease. A patient should never exercise if they are not feeling well</a:t>
            </a:r>
            <a:r>
              <a:rPr lang="ru-RU" sz="2000" dirty="0" smtClean="0"/>
              <a:t>.</a:t>
            </a:r>
            <a:endParaRPr lang="en-US" sz="2000" dirty="0" smtClean="0"/>
          </a:p>
        </p:txBody>
      </p:sp>
    </p:spTree>
    <p:extLst>
      <p:ext uri="{BB962C8B-B14F-4D97-AF65-F5344CB8AC3E}">
        <p14:creationId xmlns:p14="http://schemas.microsoft.com/office/powerpoint/2010/main" val="23391995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patients with coronary disease</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a:t>
            </a:r>
            <a:r>
              <a:rPr lang="ru-RU" sz="2000" dirty="0"/>
              <a:t> </a:t>
            </a:r>
            <a:r>
              <a:rPr lang="en-US" sz="2000" dirty="0"/>
              <a:t>recommendations for exercise in cardiovascular </a:t>
            </a:r>
            <a:r>
              <a:rPr lang="en-US" sz="2000" dirty="0" smtClean="0"/>
              <a:t>patients</a:t>
            </a:r>
          </a:p>
          <a:p>
            <a:r>
              <a:rPr lang="en-US" sz="2000" b="1" dirty="0" smtClean="0"/>
              <a:t>Frequency</a:t>
            </a:r>
            <a:r>
              <a:rPr lang="en-US" sz="2000" dirty="0" smtClean="0"/>
              <a:t> </a:t>
            </a:r>
            <a:r>
              <a:rPr lang="en-US" sz="2000" dirty="0"/>
              <a:t>- three to five days a week, preferably every day of the week. For those with poor fitness, interval training is prescribed, with the requirement that they exercise independently up to a total of 30 minutes</a:t>
            </a:r>
            <a:r>
              <a:rPr lang="en-US" sz="2000" dirty="0" smtClean="0"/>
              <a:t>.</a:t>
            </a:r>
          </a:p>
          <a:p>
            <a:r>
              <a:rPr lang="en-US" sz="2000" b="1" dirty="0" smtClean="0"/>
              <a:t>Intensity</a:t>
            </a:r>
            <a:r>
              <a:rPr lang="en-US" sz="2000" dirty="0" smtClean="0"/>
              <a:t> </a:t>
            </a:r>
            <a:r>
              <a:rPr lang="en-US" sz="2000" dirty="0"/>
              <a:t>- the heart rate can be about 20 beats above the value at rest, or from 40% to 75% HR max reserve (</a:t>
            </a:r>
            <a:r>
              <a:rPr lang="en-US" sz="2000" dirty="0" err="1"/>
              <a:t>Karvonen's</a:t>
            </a:r>
            <a:r>
              <a:rPr lang="en-US" sz="2000" dirty="0"/>
              <a:t> formula). The intensity should be below ischemic pain for at least ten heartbeats</a:t>
            </a:r>
            <a:r>
              <a:rPr lang="en-US" sz="2000" dirty="0" smtClean="0"/>
              <a:t>.</a:t>
            </a:r>
          </a:p>
          <a:p>
            <a:r>
              <a:rPr lang="en-US" sz="2000" b="1" dirty="0" smtClean="0"/>
              <a:t>Duration</a:t>
            </a:r>
            <a:r>
              <a:rPr lang="en-US" sz="2000" dirty="0" smtClean="0"/>
              <a:t> </a:t>
            </a:r>
            <a:r>
              <a:rPr lang="en-US" sz="2000" dirty="0"/>
              <a:t>- total duration should be gradually increased to 20 to 30 minutes of continuous or interval training, plus additional warm-up and cool-down time. The goal is for the exerciser to reach 60 minutes of exercise, including warm-up and cool-down</a:t>
            </a:r>
            <a:r>
              <a:rPr lang="en-US" sz="2000" dirty="0" smtClean="0"/>
              <a:t>.</a:t>
            </a:r>
          </a:p>
          <a:p>
            <a:r>
              <a:rPr lang="en-US" sz="2000" b="1" dirty="0" smtClean="0"/>
              <a:t>Type</a:t>
            </a:r>
            <a:r>
              <a:rPr lang="en-US" sz="2000" dirty="0" smtClean="0"/>
              <a:t> </a:t>
            </a:r>
            <a:r>
              <a:rPr lang="en-US" sz="2000" dirty="0"/>
              <a:t>- the primary exercise regimen should be low-intensity exercise, such as low-intensity aerobics, walking, swimming, or riding a stationary bike. Isometric exercises should be avoided because they can significantly increase blood pressure and heart rate. A weight training program is recommended, which is characterized by a low load and a high number of repetitions</a:t>
            </a:r>
            <a:endParaRPr lang="en-US" sz="2000" dirty="0" smtClean="0"/>
          </a:p>
        </p:txBody>
      </p:sp>
    </p:spTree>
    <p:extLst>
      <p:ext uri="{BB962C8B-B14F-4D97-AF65-F5344CB8AC3E}">
        <p14:creationId xmlns:p14="http://schemas.microsoft.com/office/powerpoint/2010/main" val="38127162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hypertensive patients</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Exercise is now recognized as an important part of therapy for controlling hypertension and can reduce blood pressure by as much as 10 mmHg</a:t>
            </a:r>
            <a:r>
              <a:rPr lang="en-US" sz="2000" dirty="0" smtClean="0"/>
              <a:t>;</a:t>
            </a:r>
          </a:p>
          <a:p>
            <a:r>
              <a:rPr lang="en-US" sz="2000" dirty="0" smtClean="0"/>
              <a:t>It </a:t>
            </a:r>
            <a:r>
              <a:rPr lang="en-US" sz="2000" dirty="0"/>
              <a:t>seems that regular physical activity reduces the total resistance of peripheral blood vessels, as well as sympathetic activity and heart rate, and increases stroke volume</a:t>
            </a:r>
            <a:r>
              <a:rPr lang="en-US" sz="2000" dirty="0" smtClean="0"/>
              <a:t>;</a:t>
            </a:r>
          </a:p>
          <a:p>
            <a:r>
              <a:rPr lang="en-US" sz="2000" dirty="0" smtClean="0"/>
              <a:t>Because </a:t>
            </a:r>
            <a:r>
              <a:rPr lang="en-US" sz="2000" dirty="0"/>
              <a:t>many people with hypertension are obese and have metabolic syndrome, the first approach to treatment is non-drug therapy, which includes weight loss, salt restriction, alcohol restriction, smoking cessation, and increased physical activity</a:t>
            </a:r>
            <a:r>
              <a:rPr lang="ru-RU" sz="2000" dirty="0" smtClean="0"/>
              <a:t>;</a:t>
            </a:r>
            <a:endParaRPr lang="en-US" sz="2000" dirty="0" smtClean="0"/>
          </a:p>
        </p:txBody>
      </p:sp>
      <p:pic>
        <p:nvPicPr>
          <p:cNvPr id="19458" name="Picture 2" descr="Physical Activity and Arterial Hypertens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0192" y="3565842"/>
            <a:ext cx="5591616" cy="3228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4941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hypertensive patients</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en-US" sz="2000" b="1" dirty="0" smtClean="0"/>
              <a:t>Guidelines</a:t>
            </a:r>
            <a:r>
              <a:rPr lang="sr-Cyrl-RS" sz="2000" dirty="0" smtClean="0"/>
              <a:t>:</a:t>
            </a:r>
            <a:endParaRPr lang="sr-Cyrl-RS" sz="2000" dirty="0" smtClean="0"/>
          </a:p>
          <a:p>
            <a:r>
              <a:rPr lang="en-US" sz="2000" dirty="0"/>
              <a:t>Hypertensive patients should not hold their breath or strain during exercise (Valsalva stress test); on the contrary, they should respect the general advice and exhale when they exert themselves</a:t>
            </a:r>
            <a:r>
              <a:rPr lang="en-US" sz="2000" dirty="0" smtClean="0"/>
              <a:t>.</a:t>
            </a:r>
          </a:p>
          <a:p>
            <a:r>
              <a:rPr lang="en-US" sz="2000" dirty="0" smtClean="0"/>
              <a:t>Weight </a:t>
            </a:r>
            <a:r>
              <a:rPr lang="en-US" sz="2000" dirty="0"/>
              <a:t>training should complement cardio training, but instead of lifting heavier weights, circuit training should be applied, with light loads, but with more repetitions</a:t>
            </a:r>
            <a:r>
              <a:rPr lang="en-US" sz="2000" dirty="0" smtClean="0"/>
              <a:t>.</a:t>
            </a:r>
          </a:p>
          <a:p>
            <a:r>
              <a:rPr lang="en-US" sz="2000" dirty="0" smtClean="0"/>
              <a:t>The </a:t>
            </a:r>
            <a:r>
              <a:rPr lang="en-US" sz="2000" dirty="0"/>
              <a:t>Borg scale should be used to monitor exercise intensity, as medications can alter heart rate during exercise</a:t>
            </a:r>
            <a:r>
              <a:rPr lang="en-US" sz="2000" dirty="0" smtClean="0"/>
              <a:t>.</a:t>
            </a:r>
          </a:p>
          <a:p>
            <a:r>
              <a:rPr lang="en-US" sz="2000" dirty="0" smtClean="0"/>
              <a:t>Exercise </a:t>
            </a:r>
            <a:r>
              <a:rPr lang="en-US" sz="2000" dirty="0"/>
              <a:t>should not be continued if symptoms occur before, during or immediately after exercise. After the cessation of symptoms, the exercise program should not be continued until the competent doctor is consulted</a:t>
            </a:r>
            <a:r>
              <a:rPr lang="en-US" sz="2000" dirty="0" smtClean="0"/>
              <a:t>.</a:t>
            </a:r>
          </a:p>
          <a:p>
            <a:r>
              <a:rPr lang="en-US" sz="2000" dirty="0" smtClean="0"/>
              <a:t>It </a:t>
            </a:r>
            <a:r>
              <a:rPr lang="en-US" sz="2000" dirty="0"/>
              <a:t>is good to monitor blood pressure before and after exercise</a:t>
            </a:r>
            <a:r>
              <a:rPr lang="en-US" sz="2000" dirty="0" smtClean="0"/>
              <a:t>.</a:t>
            </a:r>
          </a:p>
          <a:p>
            <a:r>
              <a:rPr lang="en-US" sz="2000" dirty="0" smtClean="0"/>
              <a:t>Patients </a:t>
            </a:r>
            <a:r>
              <a:rPr lang="en-US" sz="2000" dirty="0"/>
              <a:t>should rise or stand slowly, as they are more susceptible to orthostatic hypotension, especially when taking antihypertensive drugs.</a:t>
            </a:r>
            <a:endParaRPr lang="en-US" sz="2000" dirty="0" smtClean="0"/>
          </a:p>
        </p:txBody>
      </p:sp>
    </p:spTree>
    <p:extLst>
      <p:ext uri="{BB962C8B-B14F-4D97-AF65-F5344CB8AC3E}">
        <p14:creationId xmlns:p14="http://schemas.microsoft.com/office/powerpoint/2010/main" val="250412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618376" y="1636776"/>
            <a:ext cx="7122620" cy="3502152"/>
          </a:xfrm>
          <a:prstGeom prst="rect">
            <a:avLst/>
          </a:prstGeom>
        </p:spPr>
      </p:pic>
      <p:sp>
        <p:nvSpPr>
          <p:cNvPr id="5"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hypertensive patients</a:t>
            </a:r>
            <a:endParaRPr lang="en-US" sz="2800" b="1" dirty="0"/>
          </a:p>
        </p:txBody>
      </p:sp>
    </p:spTree>
    <p:extLst>
      <p:ext uri="{BB962C8B-B14F-4D97-AF65-F5344CB8AC3E}">
        <p14:creationId xmlns:p14="http://schemas.microsoft.com/office/powerpoint/2010/main" val="31716630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hypertensive patients</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 </a:t>
            </a:r>
            <a:r>
              <a:rPr lang="en-US" sz="2000" b="1" dirty="0"/>
              <a:t>recommendations for hypertensive exercise</a:t>
            </a:r>
            <a:r>
              <a:rPr lang="en-US" sz="2000" b="1" dirty="0" smtClean="0"/>
              <a:t>:</a:t>
            </a:r>
          </a:p>
          <a:p>
            <a:pPr marL="0" indent="0">
              <a:buNone/>
            </a:pPr>
            <a:r>
              <a:rPr lang="en-US" sz="2000" b="1" dirty="0" smtClean="0"/>
              <a:t>Frequency</a:t>
            </a:r>
            <a:r>
              <a:rPr lang="en-US" sz="2000" dirty="0"/>
              <a:t>: aerobic exercises preferably every day of the week. Resistance exercises 2-3 days a week. Elderly patients or patients with initially poor functional capacity can exercise daily with a shorter duration of exercise</a:t>
            </a:r>
            <a:r>
              <a:rPr lang="en-US" sz="2000" dirty="0" smtClean="0"/>
              <a:t>.</a:t>
            </a:r>
          </a:p>
          <a:p>
            <a:pPr marL="0" indent="0">
              <a:buNone/>
            </a:pPr>
            <a:r>
              <a:rPr lang="en-US" sz="2000" b="1" dirty="0" smtClean="0"/>
              <a:t>Intensity</a:t>
            </a:r>
            <a:r>
              <a:rPr lang="en-US" sz="2000" dirty="0"/>
              <a:t>: moderate intensity, aerobic exercise (40–60% VO2 max or HRR; RPE 11–13), load training at 60% to 80% 1RM.Duration: 30–60 min a day of continuous or interval aerobic exercise</a:t>
            </a:r>
            <a:r>
              <a:rPr lang="en-US" sz="2000" dirty="0" smtClean="0"/>
              <a:t>.</a:t>
            </a:r>
          </a:p>
          <a:p>
            <a:pPr marL="0" indent="0">
              <a:buNone/>
            </a:pPr>
            <a:r>
              <a:rPr lang="en-US" sz="2000" dirty="0" smtClean="0"/>
              <a:t>If </a:t>
            </a:r>
            <a:r>
              <a:rPr lang="en-US" sz="2000" dirty="0"/>
              <a:t>exercising intermittently, use intervals of 10 min for a total of 30–60 min per day. Gradual warm-ups and cool-downs lasting more than five minutes are recommended. Resistance exercises should consist of at least one set of 8–12 repetitions for each major muscle group</a:t>
            </a:r>
            <a:r>
              <a:rPr lang="en-US" sz="2000" dirty="0" smtClean="0"/>
              <a:t>.</a:t>
            </a:r>
          </a:p>
          <a:p>
            <a:pPr marL="0" indent="0">
              <a:buNone/>
            </a:pPr>
            <a:r>
              <a:rPr lang="en-US" sz="2000" b="1" dirty="0" smtClean="0"/>
              <a:t>Type</a:t>
            </a:r>
            <a:r>
              <a:rPr lang="en-US" sz="2000" dirty="0" smtClean="0"/>
              <a:t>: </a:t>
            </a:r>
            <a:r>
              <a:rPr lang="en-US" sz="2000" dirty="0"/>
              <a:t>Emphasis should be placed on aerobic activities such as walking, running, cycling and swimming. Exercises with a significant isometric component should be avoided. Resistance training, whether using free weights or weights on machines, should be planned so that 8 to 10 exercises cover large muscle groups.</a:t>
            </a:r>
            <a:endParaRPr lang="en-US" sz="2000" dirty="0" smtClean="0"/>
          </a:p>
        </p:txBody>
      </p:sp>
    </p:spTree>
    <p:extLst>
      <p:ext uri="{BB962C8B-B14F-4D97-AF65-F5344CB8AC3E}">
        <p14:creationId xmlns:p14="http://schemas.microsoft.com/office/powerpoint/2010/main" val="3886025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people with diabetes</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Diabetes is controlled by lifestyle changes, proper nutrition, weight control, exercise, and taking insulin and/or oral antidiabetics, if necessary</a:t>
            </a:r>
            <a:r>
              <a:rPr lang="en-US" sz="2000" dirty="0" smtClean="0"/>
              <a:t>.</a:t>
            </a:r>
          </a:p>
          <a:p>
            <a:r>
              <a:rPr lang="en-US" sz="2000" dirty="0" smtClean="0"/>
              <a:t>The </a:t>
            </a:r>
            <a:r>
              <a:rPr lang="en-US" sz="2000" dirty="0"/>
              <a:t>main goal of exercise in the case of DM1 is better glucose regulation and reducing the risk of heart disease. Exercise should be done consistently, in order to maintain a regular diet plan and insulin dosage, adopting a routine and not deviating from the planned</a:t>
            </a:r>
            <a:r>
              <a:rPr lang="sr-Cyrl-RS" sz="2000" dirty="0" smtClean="0"/>
              <a:t>.</a:t>
            </a:r>
            <a:endParaRPr lang="sr-Cyrl-RS" sz="2000" dirty="0" smtClean="0"/>
          </a:p>
        </p:txBody>
      </p:sp>
      <p:pic>
        <p:nvPicPr>
          <p:cNvPr id="4" name="Picture 3"/>
          <p:cNvPicPr>
            <a:picLocks noChangeAspect="1"/>
          </p:cNvPicPr>
          <p:nvPr/>
        </p:nvPicPr>
        <p:blipFill>
          <a:blip r:embed="rId2"/>
          <a:stretch>
            <a:fillRect/>
          </a:stretch>
        </p:blipFill>
        <p:spPr>
          <a:xfrm>
            <a:off x="3318320" y="3012798"/>
            <a:ext cx="5555361" cy="3781194"/>
          </a:xfrm>
          <a:prstGeom prst="rect">
            <a:avLst/>
          </a:prstGeom>
        </p:spPr>
      </p:pic>
    </p:spTree>
    <p:extLst>
      <p:ext uri="{BB962C8B-B14F-4D97-AF65-F5344CB8AC3E}">
        <p14:creationId xmlns:p14="http://schemas.microsoft.com/office/powerpoint/2010/main" val="2148986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people with diabetes</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The main goals of exercise for DM2 are weight loss and control, i.e. calorie consumption, which is best achieved by long-term exercise at a lower intensity while following certain recommendations</a:t>
            </a:r>
            <a:r>
              <a:rPr lang="en-US" sz="2000" dirty="0" smtClean="0"/>
              <a:t>:</a:t>
            </a:r>
          </a:p>
          <a:p>
            <a:pPr lvl="1"/>
            <a:r>
              <a:rPr lang="en-US" sz="2000" dirty="0" smtClean="0"/>
              <a:t>Insulin </a:t>
            </a:r>
            <a:r>
              <a:rPr lang="en-US" sz="2000" dirty="0"/>
              <a:t>should not be injected into muscle groups that will be used during exercise, because then it will be absorbed too quickly, which can cause hypoglycemia</a:t>
            </a:r>
            <a:r>
              <a:rPr lang="en-US" sz="2000" dirty="0" smtClean="0"/>
              <a:t>.</a:t>
            </a:r>
          </a:p>
          <a:p>
            <a:pPr lvl="1"/>
            <a:r>
              <a:rPr lang="en-US" sz="2000" dirty="0" smtClean="0"/>
              <a:t>Diabetics </a:t>
            </a:r>
            <a:r>
              <a:rPr lang="en-US" sz="2000" dirty="0"/>
              <a:t>should monitor their blood glucose levels to determine the appropriate dose of insulin</a:t>
            </a:r>
            <a:r>
              <a:rPr lang="en-US" sz="2000" dirty="0" smtClean="0"/>
              <a:t>.</a:t>
            </a:r>
          </a:p>
          <a:p>
            <a:pPr lvl="1"/>
            <a:r>
              <a:rPr lang="en-US" sz="2000" dirty="0" smtClean="0"/>
              <a:t>Diabetics </a:t>
            </a:r>
            <a:r>
              <a:rPr lang="en-US" sz="2000" dirty="0"/>
              <a:t>should always have simple carbohydrates with them (such as juice or candy), in case of hypoglycemia</a:t>
            </a:r>
            <a:r>
              <a:rPr lang="en-US" sz="2000" dirty="0" smtClean="0"/>
              <a:t>.</a:t>
            </a:r>
          </a:p>
          <a:p>
            <a:pPr lvl="1"/>
            <a:r>
              <a:rPr lang="en-US" sz="2000" dirty="0" smtClean="0"/>
              <a:t>Routine </a:t>
            </a:r>
            <a:r>
              <a:rPr lang="en-US" sz="2000" dirty="0"/>
              <a:t>is very important, so you should exercise at the same time every day</a:t>
            </a:r>
            <a:r>
              <a:rPr lang="en-US" sz="2000" dirty="0" smtClean="0"/>
              <a:t>.</a:t>
            </a:r>
          </a:p>
          <a:p>
            <a:pPr lvl="1"/>
            <a:r>
              <a:rPr lang="en-US" sz="2000" dirty="0" smtClean="0"/>
              <a:t>Carbohydrate </a:t>
            </a:r>
            <a:r>
              <a:rPr lang="en-US" sz="2000" dirty="0"/>
              <a:t>snacks should be consumed before and during prolonged exercise</a:t>
            </a:r>
            <a:r>
              <a:rPr lang="en-US" sz="2000" dirty="0" smtClean="0"/>
              <a:t>.</a:t>
            </a:r>
          </a:p>
          <a:p>
            <a:pPr lvl="1"/>
            <a:r>
              <a:rPr lang="en-US" sz="2000" dirty="0" smtClean="0"/>
              <a:t>Diabetics </a:t>
            </a:r>
            <a:r>
              <a:rPr lang="en-US" sz="2000" dirty="0"/>
              <a:t>should take good care of foot hygiene, that there are no wounds or signs of infection. Quality sneakers are of crucial importance</a:t>
            </a:r>
            <a:r>
              <a:rPr lang="en-US" sz="2000" dirty="0" smtClean="0"/>
              <a:t>.</a:t>
            </a:r>
          </a:p>
          <a:p>
            <a:pPr lvl="1"/>
            <a:r>
              <a:rPr lang="en-US" sz="2000" dirty="0" smtClean="0"/>
              <a:t>It </a:t>
            </a:r>
            <a:r>
              <a:rPr lang="en-US" sz="2000" dirty="0"/>
              <a:t>is a good idea to check your blood glucose level before and after </a:t>
            </a:r>
            <a:r>
              <a:rPr lang="en-US" sz="2000" dirty="0" smtClean="0"/>
              <a:t>exercise.</a:t>
            </a:r>
            <a:endParaRPr lang="en-US" sz="2000" dirty="0" smtClean="0"/>
          </a:p>
        </p:txBody>
      </p:sp>
    </p:spTree>
    <p:extLst>
      <p:ext uri="{BB962C8B-B14F-4D97-AF65-F5344CB8AC3E}">
        <p14:creationId xmlns:p14="http://schemas.microsoft.com/office/powerpoint/2010/main" val="22409871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people with diabetes</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a:t>
            </a:r>
            <a:r>
              <a:rPr lang="ru-RU" sz="2000" dirty="0"/>
              <a:t> </a:t>
            </a:r>
            <a:r>
              <a:rPr lang="en-US" sz="2000" dirty="0"/>
              <a:t>exercise recommendations for </a:t>
            </a:r>
            <a:r>
              <a:rPr lang="en-US" sz="2000" dirty="0" smtClean="0"/>
              <a:t>diabetics</a:t>
            </a:r>
          </a:p>
          <a:p>
            <a:r>
              <a:rPr lang="en-US" sz="2000" b="1" dirty="0" smtClean="0"/>
              <a:t>Frequency</a:t>
            </a:r>
            <a:r>
              <a:rPr lang="en-US" sz="2000" dirty="0"/>
              <a:t>: 3 to 7 days a week. Best of all seven days a week. Those who cannot exercise continuously should use interval training</a:t>
            </a:r>
            <a:r>
              <a:rPr lang="en-US" sz="2000" dirty="0" smtClean="0"/>
              <a:t>.</a:t>
            </a:r>
          </a:p>
          <a:p>
            <a:r>
              <a:rPr lang="en-US" sz="2000" b="1" dirty="0" smtClean="0"/>
              <a:t>Intensity</a:t>
            </a:r>
            <a:r>
              <a:rPr lang="en-US" sz="2000" dirty="0"/>
              <a:t>: 40–60% VO2max, corresponding to an RPE of 11 to 13. Better blood glucose control can be achieved by exercising at an intensity of 60% VO2max, so individuals who exercise regularly may consider increasing their exercise intensity to 80% VO2max</a:t>
            </a:r>
            <a:r>
              <a:rPr lang="en-US" sz="2000" dirty="0" smtClean="0"/>
              <a:t>.</a:t>
            </a:r>
          </a:p>
          <a:p>
            <a:r>
              <a:rPr lang="en-US" sz="2000" b="1" dirty="0" smtClean="0"/>
              <a:t>Duration</a:t>
            </a:r>
            <a:r>
              <a:rPr lang="en-US" sz="2000" dirty="0"/>
              <a:t>: people with DM2 should exercise at least 150 min per week, at a moderate or high intensity. An additional benefit for the patient may be an increase in moderate to high intensity activity to 300 min per week</a:t>
            </a:r>
            <a:r>
              <a:rPr lang="en-US" sz="2000" dirty="0" smtClean="0"/>
              <a:t>.</a:t>
            </a:r>
          </a:p>
          <a:p>
            <a:r>
              <a:rPr lang="en-US" sz="2000" b="1" dirty="0" smtClean="0"/>
              <a:t>Type</a:t>
            </a:r>
            <a:r>
              <a:rPr lang="en-US" sz="2000" dirty="0"/>
              <a:t>: cardio activities, such as walking, swimming and cycling. Patient selection, engagement of large muscle groups and regularity of exercise are important</a:t>
            </a:r>
            <a:r>
              <a:rPr lang="en-US" sz="2000" dirty="0" smtClean="0"/>
              <a:t>.</a:t>
            </a:r>
          </a:p>
          <a:p>
            <a:r>
              <a:rPr lang="en-US" sz="2000" b="1" dirty="0" smtClean="0"/>
              <a:t>Progression</a:t>
            </a:r>
            <a:r>
              <a:rPr lang="en-US" sz="2000" dirty="0"/>
              <a:t>: maximum caloric consumption and a progressive increase in the duration of exercises lead to an improvement in physical condition, which allows those who exercise regularly to increase the intensity of physical activity and thus influence the favorable adaptation of the body and less stereotyped </a:t>
            </a:r>
            <a:r>
              <a:rPr lang="en-US" sz="2000" dirty="0" smtClean="0"/>
              <a:t>exercises.</a:t>
            </a:r>
            <a:endParaRPr lang="en-US" sz="2000" dirty="0" smtClean="0"/>
          </a:p>
        </p:txBody>
      </p:sp>
    </p:spTree>
    <p:extLst>
      <p:ext uri="{BB962C8B-B14F-4D97-AF65-F5344CB8AC3E}">
        <p14:creationId xmlns:p14="http://schemas.microsoft.com/office/powerpoint/2010/main" val="34278772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asthma patients</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A significant percentage of asthmatics experience asthma attacks during exercise (exercise induced asthma - EIA), which is characterized by moderate obstruction and is related to the intensity of exercise, the need for air, and environmental conditions</a:t>
            </a:r>
            <a:r>
              <a:rPr lang="en-US" sz="2000" dirty="0" smtClean="0"/>
              <a:t>.</a:t>
            </a:r>
          </a:p>
          <a:p>
            <a:r>
              <a:rPr lang="en-US" sz="2000" dirty="0" smtClean="0"/>
              <a:t>Most </a:t>
            </a:r>
            <a:r>
              <a:rPr lang="en-US" sz="2000" dirty="0"/>
              <a:t>people with controlled asthma will benefit from regular exercise as long as certain recommendations are followed</a:t>
            </a:r>
            <a:r>
              <a:rPr lang="en-US" sz="2000" dirty="0" smtClean="0"/>
              <a:t>:</a:t>
            </a:r>
          </a:p>
          <a:p>
            <a:pPr lvl="1"/>
            <a:r>
              <a:rPr lang="en-US" sz="1800" dirty="0" smtClean="0"/>
              <a:t>Patients </a:t>
            </a:r>
            <a:r>
              <a:rPr lang="en-US" sz="1800" dirty="0"/>
              <a:t>who have worsening asthma should not exercise until symptoms and respiratory function improve. Before beginning an exercise program, it's a good idea to have a plan in place to prevent asthma attacks</a:t>
            </a:r>
            <a:r>
              <a:rPr lang="en-US" sz="1800" dirty="0" smtClean="0"/>
              <a:t>.</a:t>
            </a:r>
          </a:p>
          <a:p>
            <a:pPr lvl="1"/>
            <a:r>
              <a:rPr lang="en-US" sz="1800" dirty="0" smtClean="0"/>
              <a:t>The </a:t>
            </a:r>
            <a:r>
              <a:rPr lang="en-US" sz="1800" dirty="0"/>
              <a:t>use of short-acting bronchodilators may be necessary before or after exercise. Asthmatics should always have an inhaler with them, in order to use it in case of need and thus prevent an attack, as well as stress for the environment</a:t>
            </a:r>
            <a:r>
              <a:rPr lang="en-US" sz="1800" dirty="0" smtClean="0"/>
              <a:t>.</a:t>
            </a:r>
          </a:p>
          <a:p>
            <a:pPr lvl="1"/>
            <a:r>
              <a:rPr lang="en-US" sz="1800" dirty="0" smtClean="0"/>
              <a:t>Patients </a:t>
            </a:r>
            <a:r>
              <a:rPr lang="en-US" sz="1800" dirty="0"/>
              <a:t>who regularly use oral corticosteroids may experience loss of peripheral muscle mass, so strength training should be an integral part of exercise</a:t>
            </a:r>
            <a:r>
              <a:rPr lang="en-US" sz="1800" dirty="0" smtClean="0"/>
              <a:t>.</a:t>
            </a:r>
          </a:p>
          <a:p>
            <a:pPr lvl="1"/>
            <a:r>
              <a:rPr lang="en-US" sz="1800" dirty="0" smtClean="0"/>
              <a:t>Exercise </a:t>
            </a:r>
            <a:r>
              <a:rPr lang="en-US" sz="1800" dirty="0"/>
              <a:t>in cold conditions or in environments with allergens or pollutants should be limited to avoid bronchoconstriction in susceptible patients</a:t>
            </a:r>
            <a:r>
              <a:rPr lang="en-US" sz="1800" dirty="0" smtClean="0"/>
              <a:t>.</a:t>
            </a:r>
          </a:p>
          <a:p>
            <a:pPr lvl="1"/>
            <a:r>
              <a:rPr lang="en-US" sz="1800" dirty="0" smtClean="0"/>
              <a:t>EIA </a:t>
            </a:r>
            <a:r>
              <a:rPr lang="en-US" sz="1800" dirty="0"/>
              <a:t>can be caused by prolonged or high-intensity exercise. If asthma symptoms appear, exercise intensity should be reduced</a:t>
            </a:r>
            <a:r>
              <a:rPr lang="en-US" sz="1800" dirty="0" smtClean="0"/>
              <a:t>.</a:t>
            </a:r>
          </a:p>
          <a:p>
            <a:pPr lvl="1"/>
            <a:r>
              <a:rPr lang="en-US" sz="1800" dirty="0" smtClean="0"/>
              <a:t>Asthmatics </a:t>
            </a:r>
            <a:r>
              <a:rPr lang="en-US" sz="1800" dirty="0"/>
              <a:t>should drink plenty of fluids before and during exercise. They also require longer warm-up and cool-down periods</a:t>
            </a:r>
            <a:r>
              <a:rPr lang="ru-RU" sz="1600" dirty="0" smtClean="0"/>
              <a:t>.</a:t>
            </a:r>
            <a:endParaRPr lang="sr-Cyrl-RS" sz="1600" dirty="0" smtClean="0"/>
          </a:p>
        </p:txBody>
      </p:sp>
    </p:spTree>
    <p:extLst>
      <p:ext uri="{BB962C8B-B14F-4D97-AF65-F5344CB8AC3E}">
        <p14:creationId xmlns:p14="http://schemas.microsoft.com/office/powerpoint/2010/main" val="2425222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The increase in body weight follows the same trend as the increase in height</a:t>
            </a:r>
            <a:r>
              <a:rPr lang="en-US" sz="2000" dirty="0" smtClean="0"/>
              <a:t>;</a:t>
            </a:r>
          </a:p>
          <a:p>
            <a:r>
              <a:rPr lang="en-US" sz="2000" dirty="0" smtClean="0"/>
              <a:t>It </a:t>
            </a:r>
            <a:r>
              <a:rPr lang="en-US" sz="2000" dirty="0"/>
              <a:t>is important to emphasize that bone density increases significantly during childhood and adolescence and that proper growth and development of bones during this period are essential for later life</a:t>
            </a:r>
            <a:r>
              <a:rPr lang="en-US" sz="2000" dirty="0" smtClean="0"/>
              <a:t>;</a:t>
            </a:r>
          </a:p>
          <a:p>
            <a:r>
              <a:rPr lang="en-US" sz="2000" dirty="0" smtClean="0"/>
              <a:t>Proper </a:t>
            </a:r>
            <a:r>
              <a:rPr lang="en-US" sz="2000" dirty="0"/>
              <a:t>physical activity, along with adequate nutrition, are key to normal bone growth</a:t>
            </a:r>
            <a:r>
              <a:rPr lang="en-US" sz="2000" dirty="0" smtClean="0"/>
              <a:t>;</a:t>
            </a:r>
          </a:p>
          <a:p>
            <a:r>
              <a:rPr lang="en-US" sz="2000" dirty="0" smtClean="0"/>
              <a:t>Exercise </a:t>
            </a:r>
            <a:r>
              <a:rPr lang="en-US" sz="2000" dirty="0"/>
              <a:t>has a positive effect on the width, density and strength of bones</a:t>
            </a:r>
            <a:r>
              <a:rPr lang="en-US" sz="2000" dirty="0" smtClean="0"/>
              <a:t>;</a:t>
            </a:r>
          </a:p>
          <a:p>
            <a:r>
              <a:rPr lang="en-US" sz="2000" dirty="0" smtClean="0"/>
              <a:t>As </a:t>
            </a:r>
            <a:r>
              <a:rPr lang="en-US" sz="2000" dirty="0"/>
              <a:t>for muscle mass, it continuously increases along with body mass during the child's growth and development</a:t>
            </a:r>
            <a:r>
              <a:rPr lang="en-US" sz="2000" dirty="0" smtClean="0"/>
              <a:t>;</a:t>
            </a:r>
          </a:p>
          <a:p>
            <a:r>
              <a:rPr lang="en-US" sz="2000" dirty="0" smtClean="0"/>
              <a:t>In </a:t>
            </a:r>
            <a:r>
              <a:rPr lang="en-US" sz="2000" dirty="0"/>
              <a:t>boys, a marked increase in muscle mass occurs during puberty (when secondary sex characteristics develop) due to a marked increase in testosterone production</a:t>
            </a:r>
            <a:r>
              <a:rPr lang="en-US" sz="2000" dirty="0" smtClean="0"/>
              <a:t>;</a:t>
            </a:r>
          </a:p>
          <a:p>
            <a:r>
              <a:rPr lang="en-US" sz="2000" dirty="0" smtClean="0"/>
              <a:t>In </a:t>
            </a:r>
            <a:r>
              <a:rPr lang="en-US" sz="2000" dirty="0"/>
              <a:t>girls, this sudden increase in muscle mass is absent, which is attributed to the different hormonal status between the sexes</a:t>
            </a:r>
            <a:r>
              <a:rPr lang="en-US" sz="2000" dirty="0" smtClean="0"/>
              <a:t>;</a:t>
            </a:r>
          </a:p>
          <a:p>
            <a:r>
              <a:rPr lang="en-US" sz="2000" dirty="0" smtClean="0"/>
              <a:t>The </a:t>
            </a:r>
            <a:r>
              <a:rPr lang="en-US" sz="2000" dirty="0"/>
              <a:t>increase in muscle mass occurs due to hypertrophy of existing muscle fibers, while hyperplasia is weakly expressed.</a:t>
            </a:r>
            <a:endParaRPr lang="ru-RU" sz="2000" dirty="0" smtClean="0"/>
          </a:p>
        </p:txBody>
      </p:sp>
    </p:spTree>
    <p:extLst>
      <p:ext uri="{BB962C8B-B14F-4D97-AF65-F5344CB8AC3E}">
        <p14:creationId xmlns:p14="http://schemas.microsoft.com/office/powerpoint/2010/main" val="3077886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Autofit/>
          </a:bodyPr>
          <a:lstStyle/>
          <a:p>
            <a:pPr algn="ctr"/>
            <a:r>
              <a:rPr lang="en-US" sz="2800" b="1" dirty="0"/>
              <a:t>Functional characteristics and physical activity of asthma patients</a:t>
            </a:r>
            <a:endParaRPr lang="en-US" sz="2800" b="1" dirty="0"/>
          </a:p>
        </p:txBody>
      </p:sp>
      <p:sp>
        <p:nvSpPr>
          <p:cNvPr id="3" name="Content Placeholder 2"/>
          <p:cNvSpPr>
            <a:spLocks noGrp="1"/>
          </p:cNvSpPr>
          <p:nvPr>
            <p:ph idx="1"/>
          </p:nvPr>
        </p:nvSpPr>
        <p:spPr>
          <a:xfrm>
            <a:off x="838200" y="1106424"/>
            <a:ext cx="10515600" cy="5687568"/>
          </a:xfrm>
        </p:spPr>
        <p:txBody>
          <a:bodyPr>
            <a:normAutofit/>
          </a:bodyPr>
          <a:lstStyle/>
          <a:p>
            <a:pPr marL="0" indent="0">
              <a:buNone/>
            </a:pPr>
            <a:r>
              <a:rPr lang="ru-RU" sz="2000" b="1" dirty="0"/>
              <a:t>FITT</a:t>
            </a:r>
            <a:r>
              <a:rPr lang="ru-RU" sz="2000" dirty="0"/>
              <a:t> </a:t>
            </a:r>
            <a:r>
              <a:rPr lang="en-US" sz="2000" dirty="0"/>
              <a:t>exercise recommendations for </a:t>
            </a:r>
            <a:r>
              <a:rPr lang="en-US" sz="2000" dirty="0" smtClean="0"/>
              <a:t>asthmatics</a:t>
            </a:r>
          </a:p>
          <a:p>
            <a:r>
              <a:rPr lang="en-US" sz="2000" b="1" dirty="0" smtClean="0"/>
              <a:t>Frequency</a:t>
            </a:r>
            <a:r>
              <a:rPr lang="en-US" sz="2000" dirty="0"/>
              <a:t>: at least 2-3 times a week. People with low functional capacity, or those who lose breath during prolonged exercise may benefit from interval training (2-3 times for 10 minutes</a:t>
            </a:r>
            <a:r>
              <a:rPr lang="en-US" sz="2000" dirty="0" smtClean="0"/>
              <a:t>).</a:t>
            </a:r>
          </a:p>
          <a:p>
            <a:r>
              <a:rPr lang="en-US" sz="2000" b="1" dirty="0" smtClean="0"/>
              <a:t>Intensity</a:t>
            </a:r>
            <a:r>
              <a:rPr lang="en-US" sz="2000" dirty="0"/>
              <a:t>: At the level of </a:t>
            </a:r>
            <a:r>
              <a:rPr lang="en-US" sz="2000" dirty="0" err="1"/>
              <a:t>ventilatory</a:t>
            </a:r>
            <a:r>
              <a:rPr lang="en-US" sz="2000" dirty="0"/>
              <a:t> anaerobic threshold or about 60% VO2max after aerobic testing or 80% of maximal walking speed determined by six-minute walking </a:t>
            </a:r>
            <a:r>
              <a:rPr lang="en-US" sz="2000" dirty="0" smtClean="0"/>
              <a:t>test.</a:t>
            </a:r>
          </a:p>
          <a:p>
            <a:r>
              <a:rPr lang="en-US" sz="2000" b="1" dirty="0" smtClean="0"/>
              <a:t>Duration</a:t>
            </a:r>
            <a:r>
              <a:rPr lang="en-US" sz="2000" dirty="0"/>
              <a:t>: at least 20–30 min per session. A longer and more gradual warm-up and cool-down (longer than 10 minutes) should be encouraged, while the total duration of exercise should be increased to 45 minutes</a:t>
            </a:r>
            <a:r>
              <a:rPr lang="en-US" sz="2000" dirty="0" smtClean="0"/>
              <a:t>.</a:t>
            </a:r>
          </a:p>
          <a:p>
            <a:r>
              <a:rPr lang="en-US" sz="2000" b="1" dirty="0" smtClean="0"/>
              <a:t>Type</a:t>
            </a:r>
            <a:r>
              <a:rPr lang="en-US" sz="2000" dirty="0"/>
              <a:t>: aerobic activities that use large muscle groups such as walking, running or cycling. Swimming is preferable in a pool that is not chlorinated, because it is better tolerated by patients, the position of the body is favorable, and at the same time the patient can breathe moist air</a:t>
            </a:r>
            <a:r>
              <a:rPr lang="en-US" sz="2000" dirty="0" smtClean="0"/>
              <a:t>.</a:t>
            </a:r>
          </a:p>
          <a:p>
            <a:r>
              <a:rPr lang="en-US" sz="2000" b="1" dirty="0" smtClean="0"/>
              <a:t>Progression</a:t>
            </a:r>
            <a:r>
              <a:rPr lang="en-US" sz="2000" dirty="0"/>
              <a:t>: after the first month, if the exerciser tolerates the prescribed regimen well, increase the intensity to 70% of VO2 peak, the time to 40 minutes, and the frequency to 5 days </a:t>
            </a:r>
            <a:r>
              <a:rPr lang="en-US" sz="2000"/>
              <a:t>a </a:t>
            </a:r>
            <a:r>
              <a:rPr lang="en-US" sz="2000" smtClean="0"/>
              <a:t>week.</a:t>
            </a:r>
            <a:endParaRPr lang="sr-Cyrl-RS" sz="1800" dirty="0" smtClean="0"/>
          </a:p>
        </p:txBody>
      </p:sp>
    </p:spTree>
    <p:extLst>
      <p:ext uri="{BB962C8B-B14F-4D97-AF65-F5344CB8AC3E}">
        <p14:creationId xmlns:p14="http://schemas.microsoft.com/office/powerpoint/2010/main" val="2910915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619735" y="3463290"/>
            <a:ext cx="4378085" cy="3275838"/>
          </a:xfrm>
          <a:prstGeom prst="rect">
            <a:avLst/>
          </a:prstGeom>
        </p:spPr>
      </p:pic>
      <p:pic>
        <p:nvPicPr>
          <p:cNvPr id="5" name="Picture 4"/>
          <p:cNvPicPr>
            <a:picLocks noChangeAspect="1"/>
          </p:cNvPicPr>
          <p:nvPr/>
        </p:nvPicPr>
        <p:blipFill>
          <a:blip r:embed="rId3"/>
          <a:stretch>
            <a:fillRect/>
          </a:stretch>
        </p:blipFill>
        <p:spPr>
          <a:xfrm>
            <a:off x="1883664" y="3579788"/>
            <a:ext cx="2691955" cy="3042841"/>
          </a:xfrm>
          <a:prstGeom prst="rect">
            <a:avLst/>
          </a:prstGeom>
        </p:spPr>
      </p:pic>
      <p:sp>
        <p:nvSpPr>
          <p:cNvPr id="6" name="Content Placeholder 2"/>
          <p:cNvSpPr>
            <a:spLocks noGrp="1"/>
          </p:cNvSpPr>
          <p:nvPr>
            <p:ph idx="1"/>
          </p:nvPr>
        </p:nvSpPr>
        <p:spPr>
          <a:xfrm>
            <a:off x="838200" y="1106424"/>
            <a:ext cx="10515600" cy="5687568"/>
          </a:xfrm>
        </p:spPr>
        <p:txBody>
          <a:bodyPr>
            <a:normAutofit/>
          </a:bodyPr>
          <a:lstStyle/>
          <a:p>
            <a:r>
              <a:rPr lang="en-US" sz="2000" dirty="0"/>
              <a:t>Anabolic signals (testosterone) cause phosphorylation (P) of Akt1, which then activates protein synthesis via the </a:t>
            </a:r>
            <a:r>
              <a:rPr lang="en-US" sz="2000" dirty="0" err="1"/>
              <a:t>mTOR</a:t>
            </a:r>
            <a:r>
              <a:rPr lang="en-US" sz="2000" dirty="0"/>
              <a:t> signaling pathway. At the same time, phosphorylated Akt1 activates FOXO3a by phosphorylating and displacing FOXO3a from the nucleus, thereby inhibiting atrophy-causing genes (</a:t>
            </a:r>
            <a:r>
              <a:rPr lang="en-US" sz="2000" dirty="0" err="1"/>
              <a:t>athrogens</a:t>
            </a:r>
            <a:r>
              <a:rPr lang="en-US" sz="2000" dirty="0"/>
              <a:t>), thereby reducing protein </a:t>
            </a:r>
            <a:r>
              <a:rPr lang="en-US" sz="2000" dirty="0" smtClean="0"/>
              <a:t>degradation. </a:t>
            </a:r>
            <a:endParaRPr lang="sr-Cyrl-RS" sz="2000" dirty="0" smtClean="0"/>
          </a:p>
          <a:p>
            <a:r>
              <a:rPr lang="en-US" sz="2000" dirty="0"/>
              <a:t>On the other hand, catabolic stimuli (glucocorticoids) dephosphorylate and thus inactivate the Akt1 protein. Inactivation of Akt1 protein allows expression of FOXO3a in the nucleus and subsequent activation of </a:t>
            </a:r>
            <a:r>
              <a:rPr lang="en-US" sz="2000" dirty="0" err="1"/>
              <a:t>atrogens</a:t>
            </a:r>
            <a:r>
              <a:rPr lang="en-US" sz="2000" dirty="0"/>
              <a:t>, thereby increasing protein degradation</a:t>
            </a:r>
            <a:r>
              <a:rPr lang="ru-RU" sz="2000" dirty="0" smtClean="0"/>
              <a:t>;</a:t>
            </a:r>
            <a:endParaRPr lang="ru-RU" sz="2000" dirty="0" smtClean="0"/>
          </a:p>
        </p:txBody>
      </p:sp>
      <p:sp>
        <p:nvSpPr>
          <p:cNvPr id="7"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Tree>
    <p:extLst>
      <p:ext uri="{BB962C8B-B14F-4D97-AF65-F5344CB8AC3E}">
        <p14:creationId xmlns:p14="http://schemas.microsoft.com/office/powerpoint/2010/main" val="1699096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Blood pressure values ​​in children are significantly lower than in adults, both at rest and during exertion</a:t>
            </a:r>
            <a:r>
              <a:rPr lang="en-US" sz="2000" dirty="0" smtClean="0"/>
              <a:t>;</a:t>
            </a:r>
          </a:p>
          <a:p>
            <a:r>
              <a:rPr lang="en-US" sz="2000" dirty="0" smtClean="0"/>
              <a:t>Children </a:t>
            </a:r>
            <a:r>
              <a:rPr lang="en-US" sz="2000" dirty="0"/>
              <a:t>have smaller heart dimensions, with a smaller total blood volume, which consequently gives a smaller stroke and minute volume of the heart</a:t>
            </a:r>
            <a:r>
              <a:rPr lang="en-US" sz="2000" dirty="0" smtClean="0"/>
              <a:t>;</a:t>
            </a:r>
          </a:p>
          <a:p>
            <a:r>
              <a:rPr lang="en-US" sz="2000" dirty="0" smtClean="0"/>
              <a:t>Children </a:t>
            </a:r>
            <a:r>
              <a:rPr lang="en-US" sz="2000" dirty="0"/>
              <a:t>at rest, as well as during submaximal effort, have a higher heart rate, which compensates for the lower stroke volume of the heart</a:t>
            </a:r>
            <a:r>
              <a:rPr lang="en-US" sz="2000" dirty="0" smtClean="0"/>
              <a:t>;</a:t>
            </a:r>
          </a:p>
          <a:p>
            <a:r>
              <a:rPr lang="en-US" sz="2000" dirty="0" smtClean="0"/>
              <a:t>During </a:t>
            </a:r>
            <a:r>
              <a:rPr lang="en-US" sz="2000" dirty="0"/>
              <a:t>physical activity, especially of high intensity, the higher heart rate in children cannot fully compensate for the lower stroke volume of the heart, which limits children when performing activities of maximum intensity</a:t>
            </a:r>
            <a:r>
              <a:rPr lang="en-US" sz="2000" dirty="0" smtClean="0"/>
              <a:t>;</a:t>
            </a:r>
          </a:p>
          <a:p>
            <a:r>
              <a:rPr lang="en-US" sz="2000" dirty="0" smtClean="0"/>
              <a:t>Children </a:t>
            </a:r>
            <a:r>
              <a:rPr lang="en-US" sz="2000" dirty="0"/>
              <a:t>are characterized by higher breathing frequency, higher metabolic heat production, with reduced heat conduction and sweat secretion at the same time</a:t>
            </a:r>
            <a:r>
              <a:rPr lang="en-US" sz="2000" dirty="0" smtClean="0"/>
              <a:t>;</a:t>
            </a:r>
          </a:p>
          <a:p>
            <a:r>
              <a:rPr lang="en-US" sz="2000" dirty="0" smtClean="0"/>
              <a:t>Running </a:t>
            </a:r>
            <a:r>
              <a:rPr lang="en-US" sz="2000" dirty="0"/>
              <a:t>economy in children is lower than in adults, which means that children have a higher energy cost of walking and running</a:t>
            </a:r>
            <a:r>
              <a:rPr lang="en-US" sz="2000" dirty="0" smtClean="0"/>
              <a:t>;</a:t>
            </a:r>
          </a:p>
          <a:p>
            <a:r>
              <a:rPr lang="en-US" sz="2000" dirty="0" smtClean="0"/>
              <a:t>The </a:t>
            </a:r>
            <a:r>
              <a:rPr lang="en-US" sz="2000" dirty="0"/>
              <a:t>development of strength in the </a:t>
            </a:r>
            <a:r>
              <a:rPr lang="en-US" sz="2000" dirty="0" err="1"/>
              <a:t>prepubertal</a:t>
            </a:r>
            <a:r>
              <a:rPr lang="en-US" sz="2000" dirty="0"/>
              <a:t> period is related to the improvement of coordination when performing motor tasks and faster activation of motor units, i.e. it is related to the maturation of the nervous system</a:t>
            </a:r>
            <a:r>
              <a:rPr lang="ru-RU" sz="2000" dirty="0" smtClean="0"/>
              <a:t>.</a:t>
            </a:r>
            <a:endParaRPr lang="ru-RU" sz="2000" dirty="0" smtClean="0"/>
          </a:p>
        </p:txBody>
      </p:sp>
    </p:spTree>
    <p:extLst>
      <p:ext uri="{BB962C8B-B14F-4D97-AF65-F5344CB8AC3E}">
        <p14:creationId xmlns:p14="http://schemas.microsoft.com/office/powerpoint/2010/main" val="30396312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Until puberty, the development of strength is not linked to an increase in muscle size, while in adolescence, strength increases both at the expense of increased muscle mass and at the expense of nervous adaptations of the organism</a:t>
            </a:r>
            <a:r>
              <a:rPr lang="ru-RU" sz="2000" dirty="0" smtClean="0"/>
              <a:t>.</a:t>
            </a:r>
            <a:endParaRPr lang="ru-RU" sz="2000" dirty="0" smtClean="0"/>
          </a:p>
        </p:txBody>
      </p:sp>
      <p:pic>
        <p:nvPicPr>
          <p:cNvPr id="4" name="Picture 3"/>
          <p:cNvPicPr>
            <a:picLocks noChangeAspect="1"/>
          </p:cNvPicPr>
          <p:nvPr/>
        </p:nvPicPr>
        <p:blipFill>
          <a:blip r:embed="rId2"/>
          <a:stretch>
            <a:fillRect/>
          </a:stretch>
        </p:blipFill>
        <p:spPr>
          <a:xfrm>
            <a:off x="2047875" y="2431923"/>
            <a:ext cx="8096250" cy="4133850"/>
          </a:xfrm>
          <a:prstGeom prst="rect">
            <a:avLst/>
          </a:prstGeom>
        </p:spPr>
      </p:pic>
    </p:spTree>
    <p:extLst>
      <p:ext uri="{BB962C8B-B14F-4D97-AF65-F5344CB8AC3E}">
        <p14:creationId xmlns:p14="http://schemas.microsoft.com/office/powerpoint/2010/main" val="1396950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sp>
        <p:nvSpPr>
          <p:cNvPr id="3" name="Content Placeholder 2"/>
          <p:cNvSpPr>
            <a:spLocks noGrp="1"/>
          </p:cNvSpPr>
          <p:nvPr>
            <p:ph idx="1"/>
          </p:nvPr>
        </p:nvSpPr>
        <p:spPr>
          <a:xfrm>
            <a:off x="838200" y="1106424"/>
            <a:ext cx="10515600" cy="5687568"/>
          </a:xfrm>
        </p:spPr>
        <p:txBody>
          <a:bodyPr>
            <a:normAutofit/>
          </a:bodyPr>
          <a:lstStyle/>
          <a:p>
            <a:r>
              <a:rPr lang="en-US" sz="2000" dirty="0"/>
              <a:t>Already from the age of seven, children can perform appropriate strength exercises for their age</a:t>
            </a:r>
            <a:r>
              <a:rPr lang="en-US" sz="2000" dirty="0" smtClean="0"/>
              <a:t>;</a:t>
            </a:r>
          </a:p>
          <a:p>
            <a:endParaRPr lang="en-US" sz="2000" dirty="0" smtClean="0"/>
          </a:p>
          <a:p>
            <a:r>
              <a:rPr lang="en-US" sz="2000" dirty="0" smtClean="0"/>
              <a:t>In </a:t>
            </a:r>
            <a:r>
              <a:rPr lang="en-US" sz="2000" dirty="0"/>
              <a:t>this period, calisthenics exercises are recommended, i.e. exercises without additional weight, only with your own body (push-ups, sit-ups, pull-ups, squats and lunges without weight, etc</a:t>
            </a:r>
            <a:r>
              <a:rPr lang="en-US" sz="2000" dirty="0" smtClean="0"/>
              <a:t>.);</a:t>
            </a:r>
          </a:p>
          <a:p>
            <a:endParaRPr lang="en-US" sz="2000" dirty="0" smtClean="0"/>
          </a:p>
          <a:p>
            <a:r>
              <a:rPr lang="en-US" sz="2000" dirty="0" smtClean="0"/>
              <a:t>The </a:t>
            </a:r>
            <a:r>
              <a:rPr lang="en-US" sz="2000" dirty="0"/>
              <a:t>emphasis is on the correct technique of performing these exercises, while the intensity and volume of training are low</a:t>
            </a:r>
            <a:r>
              <a:rPr lang="en-US" sz="2000" dirty="0" smtClean="0"/>
              <a:t>;</a:t>
            </a:r>
          </a:p>
          <a:p>
            <a:endParaRPr lang="en-US" sz="2000" dirty="0" smtClean="0"/>
          </a:p>
          <a:p>
            <a:r>
              <a:rPr lang="en-US" sz="2000" dirty="0" smtClean="0"/>
              <a:t>Given </a:t>
            </a:r>
            <a:r>
              <a:rPr lang="en-US" sz="2000" dirty="0"/>
              <a:t>that there are different types of strength (dynamic vs. static; absolute vs. relative; explosive vs. speed strength; repetitive strength - strength endurance), each must be developed in the sensitive period provided for the development of the appropriate type of strength, when training can achieve full effect, without harmful consequences for the child</a:t>
            </a:r>
            <a:r>
              <a:rPr lang="en-US" sz="2000" dirty="0" smtClean="0"/>
              <a:t>;</a:t>
            </a:r>
          </a:p>
          <a:p>
            <a:endParaRPr lang="en-US" sz="2000" dirty="0" smtClean="0"/>
          </a:p>
          <a:p>
            <a:r>
              <a:rPr lang="en-US" sz="2000" dirty="0" smtClean="0"/>
              <a:t>As </a:t>
            </a:r>
            <a:r>
              <a:rPr lang="en-US" sz="2000" dirty="0"/>
              <a:t>growth and development progress, the number of exercises increases, with the gradual introduction of resistance and practicing the technique of performing exercises using free weights and on trainers or </a:t>
            </a:r>
            <a:r>
              <a:rPr lang="en-US" sz="2000" dirty="0" smtClean="0"/>
              <a:t>machines</a:t>
            </a:r>
            <a:r>
              <a:rPr lang="ru-RU" sz="2000" dirty="0" smtClean="0"/>
              <a:t>.</a:t>
            </a:r>
            <a:endParaRPr lang="en-US" sz="2000" dirty="0" smtClean="0"/>
          </a:p>
        </p:txBody>
      </p:sp>
    </p:spTree>
    <p:extLst>
      <p:ext uri="{BB962C8B-B14F-4D97-AF65-F5344CB8AC3E}">
        <p14:creationId xmlns:p14="http://schemas.microsoft.com/office/powerpoint/2010/main" val="998316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5851"/>
          </a:xfrm>
        </p:spPr>
        <p:txBody>
          <a:bodyPr>
            <a:normAutofit/>
          </a:bodyPr>
          <a:lstStyle/>
          <a:p>
            <a:pPr algn="ctr"/>
            <a:r>
              <a:rPr lang="en-US" sz="3200" b="1" dirty="0"/>
              <a:t>Functional characteristics and physical activity of children</a:t>
            </a:r>
            <a:endParaRPr lang="en-US" sz="3200" b="1" dirty="0"/>
          </a:p>
        </p:txBody>
      </p:sp>
      <p:pic>
        <p:nvPicPr>
          <p:cNvPr id="5" name="Picture 4"/>
          <p:cNvPicPr>
            <a:picLocks noChangeAspect="1"/>
          </p:cNvPicPr>
          <p:nvPr/>
        </p:nvPicPr>
        <p:blipFill>
          <a:blip r:embed="rId2"/>
          <a:stretch>
            <a:fillRect/>
          </a:stretch>
        </p:blipFill>
        <p:spPr>
          <a:xfrm>
            <a:off x="7589520" y="1435608"/>
            <a:ext cx="4315968" cy="4315968"/>
          </a:xfrm>
          <a:prstGeom prst="rect">
            <a:avLst/>
          </a:prstGeom>
        </p:spPr>
      </p:pic>
      <p:pic>
        <p:nvPicPr>
          <p:cNvPr id="7" name="Picture 6"/>
          <p:cNvPicPr>
            <a:picLocks noChangeAspect="1"/>
          </p:cNvPicPr>
          <p:nvPr/>
        </p:nvPicPr>
        <p:blipFill>
          <a:blip r:embed="rId3"/>
          <a:stretch>
            <a:fillRect/>
          </a:stretch>
        </p:blipFill>
        <p:spPr>
          <a:xfrm>
            <a:off x="1413891" y="2418588"/>
            <a:ext cx="5962650" cy="2514600"/>
          </a:xfrm>
          <a:prstGeom prst="rect">
            <a:avLst/>
          </a:prstGeom>
        </p:spPr>
      </p:pic>
    </p:spTree>
    <p:extLst>
      <p:ext uri="{BB962C8B-B14F-4D97-AF65-F5344CB8AC3E}">
        <p14:creationId xmlns:p14="http://schemas.microsoft.com/office/powerpoint/2010/main" val="42481785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TotalTime>
  <Words>5957</Words>
  <Application>Microsoft Office PowerPoint</Application>
  <PresentationFormat>Widescreen</PresentationFormat>
  <Paragraphs>256</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Calibri Light</vt:lpstr>
      <vt:lpstr>Office Theme</vt:lpstr>
      <vt:lpstr>Functional characteristics and physical activity of special groups</vt:lpstr>
      <vt:lpstr>Functional characteristics and physical activity of children</vt:lpstr>
      <vt:lpstr>Functional characteristics and physical activity of children</vt:lpstr>
      <vt:lpstr>Functional characteristics and physical activity of children</vt:lpstr>
      <vt:lpstr>Functional characteristics and physical activity of children</vt:lpstr>
      <vt:lpstr>Functional characteristics and physical activity of children</vt:lpstr>
      <vt:lpstr>Functional characteristics and physical activity of children</vt:lpstr>
      <vt:lpstr>Functional characteristics and physical activity of children</vt:lpstr>
      <vt:lpstr>Functional characteristics and physical activity of children</vt:lpstr>
      <vt:lpstr>Functional characteristics and physical activity of children</vt:lpstr>
      <vt:lpstr>Functional characteristics and physical activity of children</vt:lpstr>
      <vt:lpstr>Functional characteristics and physical activity of children</vt:lpstr>
      <vt:lpstr>Functional characteristics and physical activity of children</vt:lpstr>
      <vt:lpstr>Functional characteristics and physical activity of women</vt:lpstr>
      <vt:lpstr>Functional characteristics and physical activity of women</vt:lpstr>
      <vt:lpstr>Functional characteristics and physical activity of women</vt:lpstr>
      <vt:lpstr>Functional characteristics and physical activity of women</vt:lpstr>
      <vt:lpstr>Functional characteristics and physical activity of women</vt:lpstr>
      <vt:lpstr>Functional characteristics and physical activity of women</vt:lpstr>
      <vt:lpstr>Functional characteristics and physical activity of old people</vt:lpstr>
      <vt:lpstr>Functional characteristics and physical activity of old people</vt:lpstr>
      <vt:lpstr>Functional characteristics and physical activity of old people</vt:lpstr>
      <vt:lpstr>Functional characteristics and physical activity of old people</vt:lpstr>
      <vt:lpstr>Functional characteristics and physical activity of old people</vt:lpstr>
      <vt:lpstr>Functional characteristics and physical activity of old people</vt:lpstr>
      <vt:lpstr>Functional characteristics and physical activity of old people</vt:lpstr>
      <vt:lpstr>Functional characteristics and physical activity of old people</vt:lpstr>
      <vt:lpstr>Functional characteristics and physical activity of old people</vt:lpstr>
      <vt:lpstr>Functional characteristics and physical activity of patients with coronary disease</vt:lpstr>
      <vt:lpstr>Functional characteristics and physical activity of patients with coronary disease</vt:lpstr>
      <vt:lpstr>Functional characteristics and physical activity of patients with coronary disease</vt:lpstr>
      <vt:lpstr>Functional characteristics and physical activity of hypertensive patients</vt:lpstr>
      <vt:lpstr>Functional characteristics and physical activity of hypertensive patients</vt:lpstr>
      <vt:lpstr>Functional characteristics and physical activity of hypertensive patients</vt:lpstr>
      <vt:lpstr>Functional characteristics and physical activity of hypertensive patients</vt:lpstr>
      <vt:lpstr>Functional characteristics and physical activity of people with diabetes</vt:lpstr>
      <vt:lpstr>Functional characteristics and physical activity of people with diabetes</vt:lpstr>
      <vt:lpstr>Functional characteristics and physical activity of people with diabetes</vt:lpstr>
      <vt:lpstr>Functional characteristics and physical activity of asthma patients</vt:lpstr>
      <vt:lpstr>Functional characteristics and physical activity of asthma patients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Повреде и обољења локомоторног апарата</dc:title>
  <dc:creator>Editor</dc:creator>
  <cp:lastModifiedBy>Editor</cp:lastModifiedBy>
  <cp:revision>106</cp:revision>
  <dcterms:created xsi:type="dcterms:W3CDTF">2024-04-21T12:24:39Z</dcterms:created>
  <dcterms:modified xsi:type="dcterms:W3CDTF">2024-05-30T11:53:59Z</dcterms:modified>
</cp:coreProperties>
</file>